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264" r:id="rId5"/>
    <p:sldId id="269" r:id="rId6"/>
    <p:sldId id="301" r:id="rId7"/>
    <p:sldId id="302" r:id="rId8"/>
    <p:sldId id="303" r:id="rId9"/>
    <p:sldId id="304" r:id="rId10"/>
    <p:sldId id="306" r:id="rId11"/>
    <p:sldId id="305" r:id="rId12"/>
    <p:sldId id="307" r:id="rId13"/>
    <p:sldId id="309" r:id="rId14"/>
    <p:sldId id="308" r:id="rId15"/>
    <p:sldId id="310" r:id="rId16"/>
    <p:sldId id="339" r:id="rId17"/>
    <p:sldId id="342" r:id="rId18"/>
    <p:sldId id="312" r:id="rId19"/>
    <p:sldId id="313" r:id="rId20"/>
    <p:sldId id="314" r:id="rId21"/>
    <p:sldId id="315" r:id="rId22"/>
    <p:sldId id="316" r:id="rId23"/>
    <p:sldId id="317" r:id="rId24"/>
    <p:sldId id="318" r:id="rId25"/>
    <p:sldId id="320" r:id="rId26"/>
    <p:sldId id="321" r:id="rId27"/>
    <p:sldId id="319" r:id="rId28"/>
    <p:sldId id="322" r:id="rId29"/>
    <p:sldId id="323" r:id="rId30"/>
    <p:sldId id="324" r:id="rId31"/>
    <p:sldId id="325" r:id="rId32"/>
    <p:sldId id="326" r:id="rId33"/>
    <p:sldId id="327" r:id="rId34"/>
    <p:sldId id="328" r:id="rId35"/>
    <p:sldId id="329" r:id="rId36"/>
    <p:sldId id="343" r:id="rId37"/>
    <p:sldId id="344" r:id="rId38"/>
    <p:sldId id="330" r:id="rId39"/>
    <p:sldId id="331" r:id="rId40"/>
    <p:sldId id="332" r:id="rId41"/>
    <p:sldId id="333" r:id="rId42"/>
    <p:sldId id="334" r:id="rId43"/>
    <p:sldId id="335" r:id="rId44"/>
    <p:sldId id="336" r:id="rId45"/>
    <p:sldId id="292" r:id="rId46"/>
    <p:sldId id="293"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255F"/>
    <a:srgbClr val="004A78"/>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94F477-6AF8-4500-9B09-8AB9AF7430E1}" v="28" dt="2021-07-07T22:20:49.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22" autoAdjust="0"/>
  </p:normalViewPr>
  <p:slideViewPr>
    <p:cSldViewPr snapToGrid="0">
      <p:cViewPr varScale="1">
        <p:scale>
          <a:sx n="77" d="100"/>
          <a:sy n="77" d="100"/>
        </p:scale>
        <p:origin x="883"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enhouse, Brooke" userId="452988ab-1343-4483-bbbf-06c809cf8e3f" providerId="ADAL" clId="{DF94F477-6AF8-4500-9B09-8AB9AF7430E1}"/>
    <pc:docChg chg="custSel modSld modMainMaster">
      <pc:chgData name="Greenhouse, Brooke" userId="452988ab-1343-4483-bbbf-06c809cf8e3f" providerId="ADAL" clId="{DF94F477-6AF8-4500-9B09-8AB9AF7430E1}" dt="2021-07-07T22:20:49.846" v="33"/>
      <pc:docMkLst>
        <pc:docMk/>
      </pc:docMkLst>
      <pc:sldChg chg="addSp delSp modSp mod">
        <pc:chgData name="Greenhouse, Brooke" userId="452988ab-1343-4483-bbbf-06c809cf8e3f" providerId="ADAL" clId="{DF94F477-6AF8-4500-9B09-8AB9AF7430E1}" dt="2021-07-07T22:17:59.981" v="28" actId="20577"/>
        <pc:sldMkLst>
          <pc:docMk/>
          <pc:sldMk cId="1607059438" sldId="264"/>
        </pc:sldMkLst>
        <pc:spChg chg="add del mod">
          <ac:chgData name="Greenhouse, Brooke" userId="452988ab-1343-4483-bbbf-06c809cf8e3f" providerId="ADAL" clId="{DF94F477-6AF8-4500-9B09-8AB9AF7430E1}" dt="2021-07-06T21:10:47.735" v="26" actId="478"/>
          <ac:spMkLst>
            <pc:docMk/>
            <pc:sldMk cId="1607059438" sldId="264"/>
            <ac:spMk id="2" creationId="{335B7279-C55C-431D-9915-38C893C60BD6}"/>
          </ac:spMkLst>
        </pc:spChg>
        <pc:spChg chg="add del mod">
          <ac:chgData name="Greenhouse, Brooke" userId="452988ab-1343-4483-bbbf-06c809cf8e3f" providerId="ADAL" clId="{DF94F477-6AF8-4500-9B09-8AB9AF7430E1}" dt="2021-07-06T21:10:47.735" v="26" actId="478"/>
          <ac:spMkLst>
            <pc:docMk/>
            <pc:sldMk cId="1607059438" sldId="264"/>
            <ac:spMk id="6" creationId="{00000000-0000-0000-0000-000000000000}"/>
          </ac:spMkLst>
        </pc:spChg>
        <pc:spChg chg="mod">
          <ac:chgData name="Greenhouse, Brooke" userId="452988ab-1343-4483-bbbf-06c809cf8e3f" providerId="ADAL" clId="{DF94F477-6AF8-4500-9B09-8AB9AF7430E1}" dt="2021-07-07T22:17:59.981" v="28" actId="20577"/>
          <ac:spMkLst>
            <pc:docMk/>
            <pc:sldMk cId="1607059438" sldId="264"/>
            <ac:spMk id="8" creationId="{00000000-0000-0000-0000-000000000000}"/>
          </ac:spMkLst>
        </pc:spChg>
        <pc:picChg chg="mod">
          <ac:chgData name="Greenhouse, Brooke" userId="452988ab-1343-4483-bbbf-06c809cf8e3f" providerId="ADAL" clId="{DF94F477-6AF8-4500-9B09-8AB9AF7430E1}" dt="2021-07-06T21:06:16.522" v="2" actId="962"/>
          <ac:picMkLst>
            <pc:docMk/>
            <pc:sldMk cId="1607059438" sldId="264"/>
            <ac:picMk id="3" creationId="{00000000-0000-0000-0000-000000000000}"/>
          </ac:picMkLst>
        </pc:picChg>
      </pc:sldChg>
      <pc:sldChg chg="modSp">
        <pc:chgData name="Greenhouse, Brooke" userId="452988ab-1343-4483-bbbf-06c809cf8e3f" providerId="ADAL" clId="{DF94F477-6AF8-4500-9B09-8AB9AF7430E1}" dt="2021-07-06T21:05:59.603" v="1" actId="962"/>
        <pc:sldMkLst>
          <pc:docMk/>
          <pc:sldMk cId="304627538" sldId="303"/>
        </pc:sldMkLst>
        <pc:picChg chg="mod">
          <ac:chgData name="Greenhouse, Brooke" userId="452988ab-1343-4483-bbbf-06c809cf8e3f" providerId="ADAL" clId="{DF94F477-6AF8-4500-9B09-8AB9AF7430E1}" dt="2021-07-06T21:05:59.603" v="1" actId="962"/>
          <ac:picMkLst>
            <pc:docMk/>
            <pc:sldMk cId="304627538" sldId="303"/>
            <ac:picMk id="5" creationId="{00000000-0000-0000-0000-000000000000}"/>
          </ac:picMkLst>
        </pc:picChg>
      </pc:sldChg>
      <pc:sldChg chg="modSp">
        <pc:chgData name="Greenhouse, Brooke" userId="452988ab-1343-4483-bbbf-06c809cf8e3f" providerId="ADAL" clId="{DF94F477-6AF8-4500-9B09-8AB9AF7430E1}" dt="2021-07-06T21:06:33.719" v="4" actId="962"/>
        <pc:sldMkLst>
          <pc:docMk/>
          <pc:sldMk cId="2083914309" sldId="306"/>
        </pc:sldMkLst>
        <pc:picChg chg="mod">
          <ac:chgData name="Greenhouse, Brooke" userId="452988ab-1343-4483-bbbf-06c809cf8e3f" providerId="ADAL" clId="{DF94F477-6AF8-4500-9B09-8AB9AF7430E1}" dt="2021-07-06T21:06:33.719" v="4" actId="962"/>
          <ac:picMkLst>
            <pc:docMk/>
            <pc:sldMk cId="2083914309" sldId="306"/>
            <ac:picMk id="5" creationId="{00000000-0000-0000-0000-000000000000}"/>
          </ac:picMkLst>
        </pc:picChg>
      </pc:sldChg>
      <pc:sldChg chg="modSp">
        <pc:chgData name="Greenhouse, Brooke" userId="452988ab-1343-4483-bbbf-06c809cf8e3f" providerId="ADAL" clId="{DF94F477-6AF8-4500-9B09-8AB9AF7430E1}" dt="2021-07-06T21:06:56.713" v="6" actId="962"/>
        <pc:sldMkLst>
          <pc:docMk/>
          <pc:sldMk cId="3879370524" sldId="309"/>
        </pc:sldMkLst>
        <pc:picChg chg="mod">
          <ac:chgData name="Greenhouse, Brooke" userId="452988ab-1343-4483-bbbf-06c809cf8e3f" providerId="ADAL" clId="{DF94F477-6AF8-4500-9B09-8AB9AF7430E1}" dt="2021-07-06T21:06:56.713" v="6" actId="962"/>
          <ac:picMkLst>
            <pc:docMk/>
            <pc:sldMk cId="3879370524" sldId="309"/>
            <ac:picMk id="5" creationId="{00000000-0000-0000-0000-000000000000}"/>
          </ac:picMkLst>
        </pc:picChg>
      </pc:sldChg>
      <pc:sldChg chg="modSp">
        <pc:chgData name="Greenhouse, Brooke" userId="452988ab-1343-4483-bbbf-06c809cf8e3f" providerId="ADAL" clId="{DF94F477-6AF8-4500-9B09-8AB9AF7430E1}" dt="2021-07-06T21:07:18.374" v="8" actId="962"/>
        <pc:sldMkLst>
          <pc:docMk/>
          <pc:sldMk cId="4140762831" sldId="310"/>
        </pc:sldMkLst>
        <pc:picChg chg="mod">
          <ac:chgData name="Greenhouse, Brooke" userId="452988ab-1343-4483-bbbf-06c809cf8e3f" providerId="ADAL" clId="{DF94F477-6AF8-4500-9B09-8AB9AF7430E1}" dt="2021-07-06T21:07:18.374" v="8" actId="962"/>
          <ac:picMkLst>
            <pc:docMk/>
            <pc:sldMk cId="4140762831" sldId="310"/>
            <ac:picMk id="5" creationId="{00000000-0000-0000-0000-000000000000}"/>
          </ac:picMkLst>
        </pc:picChg>
      </pc:sldChg>
      <pc:sldChg chg="modSp">
        <pc:chgData name="Greenhouse, Brooke" userId="452988ab-1343-4483-bbbf-06c809cf8e3f" providerId="ADAL" clId="{DF94F477-6AF8-4500-9B09-8AB9AF7430E1}" dt="2021-07-06T21:07:45.966" v="10" actId="962"/>
        <pc:sldMkLst>
          <pc:docMk/>
          <pc:sldMk cId="368611797" sldId="312"/>
        </pc:sldMkLst>
        <pc:picChg chg="mod">
          <ac:chgData name="Greenhouse, Brooke" userId="452988ab-1343-4483-bbbf-06c809cf8e3f" providerId="ADAL" clId="{DF94F477-6AF8-4500-9B09-8AB9AF7430E1}" dt="2021-07-06T21:07:45.966" v="10" actId="962"/>
          <ac:picMkLst>
            <pc:docMk/>
            <pc:sldMk cId="368611797" sldId="312"/>
            <ac:picMk id="5" creationId="{00000000-0000-0000-0000-000000000000}"/>
          </ac:picMkLst>
        </pc:picChg>
      </pc:sldChg>
      <pc:sldChg chg="modSp">
        <pc:chgData name="Greenhouse, Brooke" userId="452988ab-1343-4483-bbbf-06c809cf8e3f" providerId="ADAL" clId="{DF94F477-6AF8-4500-9B09-8AB9AF7430E1}" dt="2021-07-06T21:08:06.978" v="12" actId="962"/>
        <pc:sldMkLst>
          <pc:docMk/>
          <pc:sldMk cId="1617830040" sldId="314"/>
        </pc:sldMkLst>
        <pc:picChg chg="mod">
          <ac:chgData name="Greenhouse, Brooke" userId="452988ab-1343-4483-bbbf-06c809cf8e3f" providerId="ADAL" clId="{DF94F477-6AF8-4500-9B09-8AB9AF7430E1}" dt="2021-07-06T21:08:06.978" v="12" actId="962"/>
          <ac:picMkLst>
            <pc:docMk/>
            <pc:sldMk cId="1617830040" sldId="314"/>
            <ac:picMk id="5" creationId="{00000000-0000-0000-0000-000000000000}"/>
          </ac:picMkLst>
        </pc:picChg>
      </pc:sldChg>
      <pc:sldChg chg="modSp">
        <pc:chgData name="Greenhouse, Brooke" userId="452988ab-1343-4483-bbbf-06c809cf8e3f" providerId="ADAL" clId="{DF94F477-6AF8-4500-9B09-8AB9AF7430E1}" dt="2021-07-06T21:08:32.262" v="14" actId="962"/>
        <pc:sldMkLst>
          <pc:docMk/>
          <pc:sldMk cId="876818903" sldId="316"/>
        </pc:sldMkLst>
        <pc:picChg chg="mod">
          <ac:chgData name="Greenhouse, Brooke" userId="452988ab-1343-4483-bbbf-06c809cf8e3f" providerId="ADAL" clId="{DF94F477-6AF8-4500-9B09-8AB9AF7430E1}" dt="2021-07-06T21:08:32.262" v="14" actId="962"/>
          <ac:picMkLst>
            <pc:docMk/>
            <pc:sldMk cId="876818903" sldId="316"/>
            <ac:picMk id="5" creationId="{00000000-0000-0000-0000-000000000000}"/>
          </ac:picMkLst>
        </pc:picChg>
      </pc:sldChg>
      <pc:sldChg chg="modSp">
        <pc:chgData name="Greenhouse, Brooke" userId="452988ab-1343-4483-bbbf-06c809cf8e3f" providerId="ADAL" clId="{DF94F477-6AF8-4500-9B09-8AB9AF7430E1}" dt="2021-07-06T21:08:55.454" v="16" actId="962"/>
        <pc:sldMkLst>
          <pc:docMk/>
          <pc:sldMk cId="3597072385" sldId="318"/>
        </pc:sldMkLst>
        <pc:picChg chg="mod">
          <ac:chgData name="Greenhouse, Brooke" userId="452988ab-1343-4483-bbbf-06c809cf8e3f" providerId="ADAL" clId="{DF94F477-6AF8-4500-9B09-8AB9AF7430E1}" dt="2021-07-06T21:08:55.454" v="16" actId="962"/>
          <ac:picMkLst>
            <pc:docMk/>
            <pc:sldMk cId="3597072385" sldId="318"/>
            <ac:picMk id="5" creationId="{00000000-0000-0000-0000-000000000000}"/>
          </ac:picMkLst>
        </pc:picChg>
      </pc:sldChg>
      <pc:sldChg chg="modSp">
        <pc:chgData name="Greenhouse, Brooke" userId="452988ab-1343-4483-bbbf-06c809cf8e3f" providerId="ADAL" clId="{DF94F477-6AF8-4500-9B09-8AB9AF7430E1}" dt="2021-07-06T21:09:10.749" v="18" actId="962"/>
        <pc:sldMkLst>
          <pc:docMk/>
          <pc:sldMk cId="2189639870" sldId="320"/>
        </pc:sldMkLst>
        <pc:picChg chg="mod">
          <ac:chgData name="Greenhouse, Brooke" userId="452988ab-1343-4483-bbbf-06c809cf8e3f" providerId="ADAL" clId="{DF94F477-6AF8-4500-9B09-8AB9AF7430E1}" dt="2021-07-06T21:09:10.749" v="18" actId="962"/>
          <ac:picMkLst>
            <pc:docMk/>
            <pc:sldMk cId="2189639870" sldId="320"/>
            <ac:picMk id="5" creationId="{00000000-0000-0000-0000-000000000000}"/>
          </ac:picMkLst>
        </pc:picChg>
      </pc:sldChg>
      <pc:sldChg chg="modSp">
        <pc:chgData name="Greenhouse, Brooke" userId="452988ab-1343-4483-bbbf-06c809cf8e3f" providerId="ADAL" clId="{DF94F477-6AF8-4500-9B09-8AB9AF7430E1}" dt="2021-07-06T21:09:26.024" v="20" actId="962"/>
        <pc:sldMkLst>
          <pc:docMk/>
          <pc:sldMk cId="1430648809" sldId="321"/>
        </pc:sldMkLst>
        <pc:picChg chg="mod">
          <ac:chgData name="Greenhouse, Brooke" userId="452988ab-1343-4483-bbbf-06c809cf8e3f" providerId="ADAL" clId="{DF94F477-6AF8-4500-9B09-8AB9AF7430E1}" dt="2021-07-06T21:09:26.024" v="20" actId="962"/>
          <ac:picMkLst>
            <pc:docMk/>
            <pc:sldMk cId="1430648809" sldId="321"/>
            <ac:picMk id="5" creationId="{00000000-0000-0000-0000-000000000000}"/>
          </ac:picMkLst>
        </pc:picChg>
      </pc:sldChg>
      <pc:sldChg chg="modSp">
        <pc:chgData name="Greenhouse, Brooke" userId="452988ab-1343-4483-bbbf-06c809cf8e3f" providerId="ADAL" clId="{DF94F477-6AF8-4500-9B09-8AB9AF7430E1}" dt="2021-07-06T21:09:43.211" v="22" actId="962"/>
        <pc:sldMkLst>
          <pc:docMk/>
          <pc:sldMk cId="2762511500" sldId="329"/>
        </pc:sldMkLst>
        <pc:picChg chg="mod">
          <ac:chgData name="Greenhouse, Brooke" userId="452988ab-1343-4483-bbbf-06c809cf8e3f" providerId="ADAL" clId="{DF94F477-6AF8-4500-9B09-8AB9AF7430E1}" dt="2021-07-06T21:09:43.211" v="22" actId="962"/>
          <ac:picMkLst>
            <pc:docMk/>
            <pc:sldMk cId="2762511500" sldId="329"/>
            <ac:picMk id="5" creationId="{00000000-0000-0000-0000-000000000000}"/>
          </ac:picMkLst>
        </pc:picChg>
      </pc:sldChg>
      <pc:sldMasterChg chg="modSldLayout">
        <pc:chgData name="Greenhouse, Brooke" userId="452988ab-1343-4483-bbbf-06c809cf8e3f" providerId="ADAL" clId="{DF94F477-6AF8-4500-9B09-8AB9AF7430E1}" dt="2021-07-07T22:20:49.846" v="33"/>
        <pc:sldMasterMkLst>
          <pc:docMk/>
          <pc:sldMasterMk cId="0" sldId="2147483648"/>
        </pc:sldMasterMkLst>
        <pc:sldLayoutChg chg="modSp">
          <pc:chgData name="Greenhouse, Brooke" userId="452988ab-1343-4483-bbbf-06c809cf8e3f" providerId="ADAL" clId="{DF94F477-6AF8-4500-9B09-8AB9AF7430E1}" dt="2021-07-07T22:20:49.846" v="33"/>
          <pc:sldLayoutMkLst>
            <pc:docMk/>
            <pc:sldMasterMk cId="0" sldId="2147483648"/>
            <pc:sldLayoutMk cId="915173020" sldId="2147483713"/>
          </pc:sldLayoutMkLst>
          <pc:spChg chg="mod">
            <ac:chgData name="Greenhouse, Brooke" userId="452988ab-1343-4483-bbbf-06c809cf8e3f" providerId="ADAL" clId="{DF94F477-6AF8-4500-9B09-8AB9AF7430E1}" dt="2021-07-07T22:20:49.846" v="33"/>
            <ac:spMkLst>
              <pc:docMk/>
              <pc:sldMasterMk cId="0" sldId="2147483648"/>
              <pc:sldLayoutMk cId="915173020" sldId="2147483713"/>
              <ac:spMk id="5" creationId="{00000000-0000-0000-0000-000000000000}"/>
            </ac:spMkLst>
          </pc:spChg>
        </pc:sldLayoutChg>
        <pc:sldLayoutChg chg="modSp mod">
          <pc:chgData name="Greenhouse, Brooke" userId="452988ab-1343-4483-bbbf-06c809cf8e3f" providerId="ADAL" clId="{DF94F477-6AF8-4500-9B09-8AB9AF7430E1}" dt="2021-07-07T22:18:30.417" v="32" actId="20577"/>
          <pc:sldLayoutMkLst>
            <pc:docMk/>
            <pc:sldMasterMk cId="0" sldId="2147483648"/>
            <pc:sldLayoutMk cId="1035067326" sldId="2147483714"/>
          </pc:sldLayoutMkLst>
          <pc:spChg chg="mod">
            <ac:chgData name="Greenhouse, Brooke" userId="452988ab-1343-4483-bbbf-06c809cf8e3f" providerId="ADAL" clId="{DF94F477-6AF8-4500-9B09-8AB9AF7430E1}" dt="2021-07-07T22:18:30.417" v="32" actId="20577"/>
            <ac:spMkLst>
              <pc:docMk/>
              <pc:sldMasterMk cId="0" sldId="2147483648"/>
              <pc:sldLayoutMk cId="1035067326" sldId="2147483714"/>
              <ac:spMk id="5"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1759007382" sldId="2147483715"/>
          </pc:sldLayoutMkLst>
          <pc:spChg chg="mod">
            <ac:chgData name="Greenhouse, Brooke" userId="452988ab-1343-4483-bbbf-06c809cf8e3f" providerId="ADAL" clId="{DF94F477-6AF8-4500-9B09-8AB9AF7430E1}" dt="2021-07-07T22:20:49.846" v="33"/>
            <ac:spMkLst>
              <pc:docMk/>
              <pc:sldMasterMk cId="0" sldId="2147483648"/>
              <pc:sldLayoutMk cId="1759007382" sldId="2147483715"/>
              <ac:spMk id="8"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1377184672" sldId="2147483716"/>
          </pc:sldLayoutMkLst>
          <pc:spChg chg="mod">
            <ac:chgData name="Greenhouse, Brooke" userId="452988ab-1343-4483-bbbf-06c809cf8e3f" providerId="ADAL" clId="{DF94F477-6AF8-4500-9B09-8AB9AF7430E1}" dt="2021-07-07T22:20:49.846" v="33"/>
            <ac:spMkLst>
              <pc:docMk/>
              <pc:sldMasterMk cId="0" sldId="2147483648"/>
              <pc:sldLayoutMk cId="1377184672" sldId="2147483716"/>
              <ac:spMk id="10"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764034938" sldId="2147483717"/>
          </pc:sldLayoutMkLst>
          <pc:spChg chg="mod">
            <ac:chgData name="Greenhouse, Brooke" userId="452988ab-1343-4483-bbbf-06c809cf8e3f" providerId="ADAL" clId="{DF94F477-6AF8-4500-9B09-8AB9AF7430E1}" dt="2021-07-07T22:20:49.846" v="33"/>
            <ac:spMkLst>
              <pc:docMk/>
              <pc:sldMasterMk cId="0" sldId="2147483648"/>
              <pc:sldLayoutMk cId="764034938" sldId="2147483717"/>
              <ac:spMk id="6"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879366817" sldId="2147483718"/>
          </pc:sldLayoutMkLst>
          <pc:spChg chg="mod">
            <ac:chgData name="Greenhouse, Brooke" userId="452988ab-1343-4483-bbbf-06c809cf8e3f" providerId="ADAL" clId="{DF94F477-6AF8-4500-9B09-8AB9AF7430E1}" dt="2021-07-07T22:20:49.846" v="33"/>
            <ac:spMkLst>
              <pc:docMk/>
              <pc:sldMasterMk cId="0" sldId="2147483648"/>
              <pc:sldLayoutMk cId="879366817" sldId="2147483718"/>
              <ac:spMk id="12"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1474805558" sldId="2147483719"/>
          </pc:sldLayoutMkLst>
          <pc:spChg chg="mod">
            <ac:chgData name="Greenhouse, Brooke" userId="452988ab-1343-4483-bbbf-06c809cf8e3f" providerId="ADAL" clId="{DF94F477-6AF8-4500-9B09-8AB9AF7430E1}" dt="2021-07-07T22:20:49.846" v="33"/>
            <ac:spMkLst>
              <pc:docMk/>
              <pc:sldMasterMk cId="0" sldId="2147483648"/>
              <pc:sldLayoutMk cId="1474805558" sldId="2147483719"/>
              <ac:spMk id="8"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87119275" sldId="2147483720"/>
          </pc:sldLayoutMkLst>
          <pc:spChg chg="mod">
            <ac:chgData name="Greenhouse, Brooke" userId="452988ab-1343-4483-bbbf-06c809cf8e3f" providerId="ADAL" clId="{DF94F477-6AF8-4500-9B09-8AB9AF7430E1}" dt="2021-07-07T22:20:49.846" v="33"/>
            <ac:spMkLst>
              <pc:docMk/>
              <pc:sldMasterMk cId="0" sldId="2147483648"/>
              <pc:sldLayoutMk cId="87119275" sldId="2147483720"/>
              <ac:spMk id="8"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905811675" sldId="2147483723"/>
          </pc:sldLayoutMkLst>
          <pc:spChg chg="mod">
            <ac:chgData name="Greenhouse, Brooke" userId="452988ab-1343-4483-bbbf-06c809cf8e3f" providerId="ADAL" clId="{DF94F477-6AF8-4500-9B09-8AB9AF7430E1}" dt="2021-07-07T22:20:49.846" v="33"/>
            <ac:spMkLst>
              <pc:docMk/>
              <pc:sldMasterMk cId="0" sldId="2147483648"/>
              <pc:sldLayoutMk cId="905811675" sldId="2147483723"/>
              <ac:spMk id="5" creationId="{00000000-0000-0000-0000-000000000000}"/>
            </ac:spMkLst>
          </pc:spChg>
        </pc:sldLayoutChg>
        <pc:sldLayoutChg chg="modSp">
          <pc:chgData name="Greenhouse, Brooke" userId="452988ab-1343-4483-bbbf-06c809cf8e3f" providerId="ADAL" clId="{DF94F477-6AF8-4500-9B09-8AB9AF7430E1}" dt="2021-07-07T22:20:49.846" v="33"/>
          <pc:sldLayoutMkLst>
            <pc:docMk/>
            <pc:sldMasterMk cId="0" sldId="2147483648"/>
            <pc:sldLayoutMk cId="734264713" sldId="2147483724"/>
          </pc:sldLayoutMkLst>
          <pc:spChg chg="mod">
            <ac:chgData name="Greenhouse, Brooke" userId="452988ab-1343-4483-bbbf-06c809cf8e3f" providerId="ADAL" clId="{DF94F477-6AF8-4500-9B09-8AB9AF7430E1}" dt="2021-07-07T22:20:49.846" v="33"/>
            <ac:spMkLst>
              <pc:docMk/>
              <pc:sldMasterMk cId="0" sldId="2147483648"/>
              <pc:sldLayoutMk cId="734264713" sldId="2147483724"/>
              <ac:spMk id="5"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5/25/2022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Net+: you will choose two of the Self-Check questions from each module and re-use them for Knowledge Check Activities. The activity numbers change based on the module you are in. (e.g., 1-1 and 1-2; 2-1 and 2-2; etc.) The CM will provide you with the final page proofs from the textbook.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256495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Open Sans" panose="020B0606030504020204" pitchFamily="34" charset="0"/>
                <a:ea typeface="Times New Roman" panose="02020603050405020304" pitchFamily="18" charset="0"/>
                <a:cs typeface="Times New Roman" panose="02020603050405020304" pitchFamily="18" charset="0"/>
              </a:rPr>
              <a:t>Include only the question and the correct answer on the slide or include only the correct answer on the slide. The CM will provide you with the Solution and Answer Guide for the correct answers.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14</a:t>
            </a:fld>
            <a:endParaRPr lang="en-US" dirty="0"/>
          </a:p>
        </p:txBody>
      </p:sp>
    </p:spTree>
    <p:extLst>
      <p:ext uri="{BB962C8B-B14F-4D97-AF65-F5344CB8AC3E}">
        <p14:creationId xmlns:p14="http://schemas.microsoft.com/office/powerpoint/2010/main" val="603174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Net+: you will choose two of the Self-Check questions from each module and re-use them for Knowledge Check Activities. The activity numbers change based on the module you are in. (e.g., 1-1 and 1-2; 2-1 and 2-2; etc.) The CM will provide you with the final page proofs from the textbook.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266571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Open Sans" panose="020B0606030504020204" pitchFamily="34" charset="0"/>
                <a:ea typeface="Times New Roman" panose="02020603050405020304" pitchFamily="18" charset="0"/>
                <a:cs typeface="Times New Roman" panose="02020603050405020304" pitchFamily="18" charset="0"/>
              </a:rPr>
              <a:t>Include only the question and the correct answer on the slide or include only the correct answer on the slide. The CM will provide you with the Solution and Answer Guide for the correct answers.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2790854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41</a:t>
            </a:fld>
            <a:endParaRPr lang="en-US" dirty="0"/>
          </a:p>
        </p:txBody>
      </p:sp>
    </p:spTree>
    <p:extLst>
      <p:ext uri="{BB962C8B-B14F-4D97-AF65-F5344CB8AC3E}">
        <p14:creationId xmlns:p14="http://schemas.microsoft.com/office/powerpoint/2010/main" val="65091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a:t>
            </a:r>
          </a:p>
          <a:p>
            <a:pPr marL="171450" indent="-171450">
              <a:buFontTx/>
              <a:buChar char="-"/>
            </a:pPr>
            <a:r>
              <a:rPr lang="en-US" dirty="0"/>
              <a:t>Create a question(s) aligned with the learning objectives at the beginning of the module. Form questions based on the LOs for the module so that students can evaluate their progress on the goals for the course.</a:t>
            </a:r>
          </a:p>
          <a:p>
            <a:pPr marL="171450" indent="-171450">
              <a:buFontTx/>
              <a:buChar char="-"/>
            </a:pPr>
            <a:r>
              <a:rPr lang="en-US" dirty="0"/>
              <a:t>Try to form a question(s) that asks students to apply some of the knowledge they learned from this module and connects that knowledge to a personal experience they have had, an experience in school, a professional memory, etc.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2074523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743448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Jill West, CompTIA Network+ Guide to Networks, 9th Edition. © 2022 Cengage. All Rights Reserved. May not be scanned, copied or duplicated, or posted to a publicly accessible website, in whole or in part.</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a:t>
            </a:r>
            <a:r>
              <a:rPr lang="en-US" altLang="zh-CN" sz="1400"/>
              <a:t>© 2022 </a:t>
            </a:r>
            <a:r>
              <a:rPr lang="en-US" altLang="zh-CN" sz="1400" dirty="0"/>
              <a:t>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0" y="2355562"/>
            <a:ext cx="3297426" cy="1073438"/>
          </a:xfrm>
        </p:spPr>
        <p:txBody>
          <a:bodyPr/>
          <a:lstStyle/>
          <a:p>
            <a:pPr algn="ctr"/>
            <a:r>
              <a:rPr lang="en-US" altLang="zh-CN" dirty="0"/>
              <a:t>CompTIA Network+ Guide to Networks,</a:t>
            </a:r>
            <a:br>
              <a:rPr lang="en-US" altLang="zh-CN" dirty="0"/>
            </a:br>
            <a:r>
              <a:rPr lang="en-US" altLang="zh-CN" dirty="0"/>
              <a:t>Ninth Edition</a:t>
            </a:r>
            <a:endParaRPr lang="en-US" dirty="0"/>
          </a:p>
        </p:txBody>
      </p:sp>
      <p:sp>
        <p:nvSpPr>
          <p:cNvPr id="5" name="Title 4"/>
          <p:cNvSpPr>
            <a:spLocks noGrp="1"/>
          </p:cNvSpPr>
          <p:nvPr>
            <p:ph type="title"/>
          </p:nvPr>
        </p:nvSpPr>
        <p:spPr>
          <a:xfrm>
            <a:off x="4840289" y="4035474"/>
            <a:ext cx="6402684" cy="672105"/>
          </a:xfrm>
        </p:spPr>
        <p:txBody>
          <a:bodyPr/>
          <a:lstStyle/>
          <a:p>
            <a:pPr algn="ctr"/>
            <a:r>
              <a:rPr lang="en-US" dirty="0"/>
              <a:t>Module 1: Introduction to Networking</a:t>
            </a:r>
            <a:br>
              <a:rPr lang="en-US" dirty="0"/>
            </a:br>
            <a:endParaRPr lang="en-US" dirty="0"/>
          </a:p>
        </p:txBody>
      </p:sp>
      <p:sp>
        <p:nvSpPr>
          <p:cNvPr id="8" name="Footer Placeholder 7"/>
          <p:cNvSpPr>
            <a:spLocks noGrp="1"/>
          </p:cNvSpPr>
          <p:nvPr>
            <p:ph type="ftr" sz="quarter" idx="3"/>
          </p:nvPr>
        </p:nvSpPr>
        <p:spPr/>
        <p:txBody>
          <a:bodyPr/>
          <a:lstStyle/>
          <a:p>
            <a:r>
              <a:rPr lang="en-US" dirty="0"/>
              <a:t>Jill West, CompTIA Network+ Guide to Networks, 9th Edition. © 2022 Cengage. All Rights Reserved. May not be scanned, copied or duplicated, or posted to a publicly accessible website, in whole or in part.</a:t>
            </a:r>
          </a:p>
        </p:txBody>
      </p:sp>
      <p:pic>
        <p:nvPicPr>
          <p:cNvPr id="3" name="Picture Placeholder 2">
            <a:extLst>
              <a:ext uri="{C183D7F6-B498-43B3-948B-1728B52AA6E4}">
                <adec:decorative xmlns:adec="http://schemas.microsoft.com/office/drawing/2017/decorative" val="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62" r="462"/>
          <a:stretch>
            <a:fillRect/>
          </a:stretch>
        </p:blipFill>
        <p:spPr/>
      </p:pic>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Client-Server Applications (2 of 2)</a:t>
            </a:r>
            <a:endParaRPr lang="zh-CN" altLang="en-US" dirty="0"/>
          </a:p>
        </p:txBody>
      </p:sp>
      <p:pic>
        <p:nvPicPr>
          <p:cNvPr id="5" name="Picture Placeholder 4" descr="An illustration that shows how a client accesses a website on the Internet. A request for a web page such as Cengage dot com forward slash index dot h t m l is made by a browser on a computer that is being used by a person. The request reaches the web server hosting the website Cengage dot com via the Internet. The web server responds to the request by sending the index dot h t m l page to the client compute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73846" y="2557708"/>
            <a:ext cx="5431835" cy="1978666"/>
          </a:xfrm>
        </p:spPr>
      </p:pic>
      <p:sp>
        <p:nvSpPr>
          <p:cNvPr id="4" name="Text Placeholder 3"/>
          <p:cNvSpPr>
            <a:spLocks noGrp="1"/>
          </p:cNvSpPr>
          <p:nvPr>
            <p:ph type="body" sz="quarter" idx="11"/>
          </p:nvPr>
        </p:nvSpPr>
        <p:spPr/>
        <p:txBody>
          <a:bodyPr/>
          <a:lstStyle/>
          <a:p>
            <a:r>
              <a:rPr lang="en-US" altLang="zh-CN" b="1" dirty="0"/>
              <a:t>Figure 1-3  </a:t>
            </a:r>
            <a:r>
              <a:rPr lang="en-US" altLang="zh-CN" dirty="0"/>
              <a:t>A web browser (client application) requests a web page from a web server (server application); the web server returns the requested data to the client</a:t>
            </a:r>
            <a:endParaRPr lang="zh-CN" altLang="en-US" dirty="0"/>
          </a:p>
        </p:txBody>
      </p:sp>
    </p:spTree>
    <p:extLst>
      <p:ext uri="{BB962C8B-B14F-4D97-AF65-F5344CB8AC3E}">
        <p14:creationId xmlns:p14="http://schemas.microsoft.com/office/powerpoint/2010/main" val="387937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Services and Their Protocols (1 of 2)</a:t>
            </a:r>
            <a:endParaRPr lang="zh-CN" altLang="en-US" dirty="0"/>
          </a:p>
        </p:txBody>
      </p:sp>
      <p:sp>
        <p:nvSpPr>
          <p:cNvPr id="3" name="Text Placeholder 2"/>
          <p:cNvSpPr>
            <a:spLocks noGrp="1"/>
          </p:cNvSpPr>
          <p:nvPr>
            <p:ph type="body" sz="quarter" idx="17"/>
          </p:nvPr>
        </p:nvSpPr>
        <p:spPr/>
        <p:txBody>
          <a:bodyPr/>
          <a:lstStyle/>
          <a:p>
            <a:r>
              <a:rPr lang="en-US" altLang="zh-CN" b="1" dirty="0"/>
              <a:t>Protocols</a:t>
            </a:r>
            <a:r>
              <a:rPr lang="en-US" altLang="zh-CN" dirty="0"/>
              <a:t> are methods and rules for communication between networked devices</a:t>
            </a:r>
          </a:p>
          <a:p>
            <a:r>
              <a:rPr lang="en-US" altLang="zh-CN" dirty="0"/>
              <a:t>Two primary network protocols:</a:t>
            </a:r>
          </a:p>
          <a:p>
            <a:pPr lvl="1"/>
            <a:r>
              <a:rPr lang="en-US" altLang="zh-CN" b="1" dirty="0"/>
              <a:t>TCP (Transmission Control Protocol) </a:t>
            </a:r>
          </a:p>
          <a:p>
            <a:pPr lvl="1"/>
            <a:r>
              <a:rPr lang="en-US" altLang="zh-CN" b="1" dirty="0"/>
              <a:t>IP (Internet Protocol)</a:t>
            </a:r>
          </a:p>
          <a:p>
            <a:r>
              <a:rPr lang="en-US" altLang="zh-CN" dirty="0"/>
              <a:t>Popular client-server applications include:</a:t>
            </a:r>
          </a:p>
          <a:p>
            <a:pPr lvl="1"/>
            <a:r>
              <a:rPr lang="en-US" altLang="zh-CN" dirty="0"/>
              <a:t>Web service</a:t>
            </a:r>
          </a:p>
          <a:p>
            <a:pPr lvl="1"/>
            <a:r>
              <a:rPr lang="en-US" altLang="zh-CN" dirty="0"/>
              <a:t>Email services</a:t>
            </a:r>
          </a:p>
          <a:p>
            <a:pPr lvl="1"/>
            <a:r>
              <a:rPr lang="en-US" altLang="zh-CN" dirty="0"/>
              <a:t>DNS service</a:t>
            </a:r>
          </a:p>
          <a:p>
            <a:pPr lvl="1"/>
            <a:r>
              <a:rPr lang="en-US" altLang="zh-CN" dirty="0"/>
              <a:t>FTP service</a:t>
            </a:r>
          </a:p>
          <a:p>
            <a:pPr lvl="1"/>
            <a:r>
              <a:rPr lang="en-US" altLang="zh-CN" dirty="0"/>
              <a:t>Database services</a:t>
            </a:r>
          </a:p>
          <a:p>
            <a:pPr lvl="1"/>
            <a:r>
              <a:rPr lang="en-US" altLang="zh-CN" dirty="0"/>
              <a:t>Remote access service</a:t>
            </a:r>
          </a:p>
          <a:p>
            <a:pPr marL="0" indent="0">
              <a:buNone/>
            </a:pPr>
            <a:endParaRPr lang="en-US" altLang="zh-CN" dirty="0"/>
          </a:p>
          <a:p>
            <a:endParaRPr lang="zh-CN" altLang="en-US" dirty="0"/>
          </a:p>
        </p:txBody>
      </p:sp>
    </p:spTree>
    <p:extLst>
      <p:ext uri="{BB962C8B-B14F-4D97-AF65-F5344CB8AC3E}">
        <p14:creationId xmlns:p14="http://schemas.microsoft.com/office/powerpoint/2010/main" val="78619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Services and Their Protocols (2 of 2)</a:t>
            </a:r>
            <a:endParaRPr lang="zh-CN" altLang="en-US" dirty="0"/>
          </a:p>
        </p:txBody>
      </p:sp>
      <p:pic>
        <p:nvPicPr>
          <p:cNvPr id="5" name="Picture Placeholder 4" descr="An illustration that shows how an email is sent and received. A sender send an email by S M T P to the sender's mail server. The email is transferred to the receiver's mail server using S M T P. The receiver gets the email from the receiver's mail server using POP 3 or I MAP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089628" y="1712153"/>
            <a:ext cx="5681562" cy="3409744"/>
          </a:xfrm>
        </p:spPr>
      </p:pic>
      <p:sp>
        <p:nvSpPr>
          <p:cNvPr id="4" name="Text Placeholder 3"/>
          <p:cNvSpPr>
            <a:spLocks noGrp="1"/>
          </p:cNvSpPr>
          <p:nvPr>
            <p:ph type="body" sz="quarter" idx="11"/>
          </p:nvPr>
        </p:nvSpPr>
        <p:spPr>
          <a:xfrm>
            <a:off x="7478972" y="4745620"/>
            <a:ext cx="3976406" cy="1133200"/>
          </a:xfrm>
        </p:spPr>
        <p:txBody>
          <a:bodyPr/>
          <a:lstStyle/>
          <a:p>
            <a:r>
              <a:rPr lang="en-US" altLang="zh-CN" b="1" dirty="0"/>
              <a:t>Figure 1-5  </a:t>
            </a:r>
            <a:r>
              <a:rPr lang="en-US" altLang="zh-CN" dirty="0"/>
              <a:t>SMTP is used to send email to </a:t>
            </a:r>
            <a:r>
              <a:rPr lang="en-US" altLang="zh-CN"/>
              <a:t>a recipient’s </a:t>
            </a:r>
            <a:r>
              <a:rPr lang="en-US" altLang="zh-CN" dirty="0"/>
              <a:t>email server, and POP3 or IMAP4 is used by the client to receive email</a:t>
            </a:r>
            <a:endParaRPr lang="zh-CN" altLang="en-US" dirty="0"/>
          </a:p>
        </p:txBody>
      </p:sp>
    </p:spTree>
    <p:extLst>
      <p:ext uri="{BB962C8B-B14F-4D97-AF65-F5344CB8AC3E}">
        <p14:creationId xmlns:p14="http://schemas.microsoft.com/office/powerpoint/2010/main" val="414076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 </a:t>
            </a:r>
          </a:p>
        </p:txBody>
      </p:sp>
      <p:sp>
        <p:nvSpPr>
          <p:cNvPr id="2" name="Text Placeholder 1"/>
          <p:cNvSpPr>
            <a:spLocks noGrp="1"/>
          </p:cNvSpPr>
          <p:nvPr>
            <p:ph type="body" sz="quarter" idx="15"/>
          </p:nvPr>
        </p:nvSpPr>
        <p:spPr/>
        <p:txBody>
          <a:bodyPr/>
          <a:lstStyle/>
          <a:p>
            <a:r>
              <a:rPr lang="en-US" dirty="0"/>
              <a:t>Which of these protocols could </a:t>
            </a:r>
            <a:r>
              <a:rPr lang="en-US" i="1" dirty="0"/>
              <a:t>not</a:t>
            </a:r>
            <a:r>
              <a:rPr lang="en-US" dirty="0"/>
              <a:t> be used to access a server in a nearby building?</a:t>
            </a:r>
          </a:p>
          <a:p>
            <a:pPr marL="457200" indent="-457200">
              <a:buAutoNum type="alphaLcPeriod"/>
            </a:pPr>
            <a:r>
              <a:rPr lang="en-US" dirty="0"/>
              <a:t>Telnet</a:t>
            </a:r>
          </a:p>
          <a:p>
            <a:pPr marL="457200" indent="-457200">
              <a:buFont typeface="Arial" panose="020B0604020202020204" pitchFamily="34" charset="0"/>
              <a:buAutoNum type="alphaLcPeriod"/>
            </a:pPr>
            <a:r>
              <a:rPr lang="en-US" dirty="0"/>
              <a:t>RDP</a:t>
            </a:r>
          </a:p>
          <a:p>
            <a:pPr marL="457200" indent="-457200">
              <a:buFont typeface="Arial" panose="020B0604020202020204" pitchFamily="34" charset="0"/>
              <a:buAutoNum type="alphaLcPeriod"/>
            </a:pPr>
            <a:r>
              <a:rPr lang="en-US" dirty="0"/>
              <a:t>TLS</a:t>
            </a:r>
          </a:p>
          <a:p>
            <a:pPr marL="457200" indent="-457200">
              <a:buFont typeface="Arial" panose="020B0604020202020204" pitchFamily="34" charset="0"/>
              <a:buAutoNum type="alphaLcPeriod"/>
            </a:pPr>
            <a:r>
              <a:rPr lang="en-US" dirty="0"/>
              <a:t>SSH</a:t>
            </a:r>
          </a:p>
        </p:txBody>
      </p:sp>
    </p:spTree>
    <p:extLst>
      <p:ext uri="{BB962C8B-B14F-4D97-AF65-F5344CB8AC3E}">
        <p14:creationId xmlns:p14="http://schemas.microsoft.com/office/powerpoint/2010/main" val="208854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1-1: Answer</a:t>
            </a:r>
          </a:p>
        </p:txBody>
      </p:sp>
      <p:sp>
        <p:nvSpPr>
          <p:cNvPr id="2" name="Text Placeholder 1"/>
          <p:cNvSpPr>
            <a:spLocks noGrp="1"/>
          </p:cNvSpPr>
          <p:nvPr>
            <p:ph type="body" sz="quarter" idx="15"/>
          </p:nvPr>
        </p:nvSpPr>
        <p:spPr/>
        <p:txBody>
          <a:bodyPr/>
          <a:lstStyle/>
          <a:p>
            <a:r>
              <a:rPr lang="en-US" dirty="0"/>
              <a:t>Which of these protocols could </a:t>
            </a:r>
            <a:r>
              <a:rPr lang="en-US" i="1" dirty="0"/>
              <a:t>not</a:t>
            </a:r>
            <a:r>
              <a:rPr lang="en-US" dirty="0"/>
              <a:t> be used to access a server in a nearby building?</a:t>
            </a:r>
          </a:p>
          <a:p>
            <a:pPr>
              <a:spcBef>
                <a:spcPts val="600"/>
              </a:spcBef>
              <a:spcAft>
                <a:spcPts val="600"/>
              </a:spcAft>
            </a:pPr>
            <a:endParaRPr lang="en-US" b="1" dirty="0"/>
          </a:p>
          <a:p>
            <a:pPr>
              <a:spcBef>
                <a:spcPts val="600"/>
              </a:spcBef>
              <a:spcAft>
                <a:spcPts val="600"/>
              </a:spcAft>
            </a:pPr>
            <a:r>
              <a:rPr lang="en-US" b="1" dirty="0"/>
              <a:t>Answer: c. TLS</a:t>
            </a:r>
          </a:p>
          <a:p>
            <a:pPr>
              <a:spcBef>
                <a:spcPts val="600"/>
              </a:spcBef>
              <a:spcAft>
                <a:spcPts val="600"/>
              </a:spcAft>
            </a:pPr>
            <a:r>
              <a:rPr lang="en-US" b="1" dirty="0"/>
              <a:t>TLS (Transport Layer Security) adds encryption to other protocols, such as HTTP, but does not provide remote access to a computer</a:t>
            </a:r>
          </a:p>
        </p:txBody>
      </p:sp>
    </p:spTree>
    <p:extLst>
      <p:ext uri="{BB962C8B-B14F-4D97-AF65-F5344CB8AC3E}">
        <p14:creationId xmlns:p14="http://schemas.microsoft.com/office/powerpoint/2010/main" val="182369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Hardware</a:t>
            </a:r>
            <a:endParaRPr lang="zh-CN" altLang="en-US" dirty="0"/>
          </a:p>
        </p:txBody>
      </p:sp>
      <p:pic>
        <p:nvPicPr>
          <p:cNvPr id="5" name="Picture Placeholder 4" descr="An illustration showing devices on a network connected together with a switch. The devices connected to the switch are the following. Windows 10 Desktop. Chromebook Laptop. Mac O S Desktop connected to a Scanner. Ubuntu Desktop connected to a Local Printer. Server with Windows Server 2019."/>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365149" y="1235593"/>
            <a:ext cx="4306824" cy="4178808"/>
          </a:xfrm>
        </p:spPr>
      </p:pic>
      <p:sp>
        <p:nvSpPr>
          <p:cNvPr id="4" name="Text Placeholder 3"/>
          <p:cNvSpPr>
            <a:spLocks noGrp="1"/>
          </p:cNvSpPr>
          <p:nvPr>
            <p:ph type="body" sz="quarter" idx="11"/>
          </p:nvPr>
        </p:nvSpPr>
        <p:spPr>
          <a:xfrm>
            <a:off x="7377394" y="4533645"/>
            <a:ext cx="3976406" cy="1218973"/>
          </a:xfrm>
        </p:spPr>
        <p:txBody>
          <a:bodyPr/>
          <a:lstStyle/>
          <a:p>
            <a:r>
              <a:rPr lang="en-US" altLang="zh-CN" b="1" dirty="0"/>
              <a:t>Figure 1-7  </a:t>
            </a:r>
            <a:r>
              <a:rPr lang="en-US" altLang="zh-CN" dirty="0"/>
              <a:t>This LAN has five computers, a network printer, a local printer, a scanner, and a switch, and uses a star topology</a:t>
            </a:r>
            <a:endParaRPr lang="zh-CN" altLang="en-US" dirty="0"/>
          </a:p>
        </p:txBody>
      </p:sp>
    </p:spTree>
    <p:extLst>
      <p:ext uri="{BB962C8B-B14F-4D97-AF65-F5344CB8AC3E}">
        <p14:creationId xmlns:p14="http://schemas.microsoft.com/office/powerpoint/2010/main" val="36861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LANs and Their Hardware (1 of 4)</a:t>
            </a:r>
            <a:endParaRPr lang="zh-CN" altLang="en-US" dirty="0"/>
          </a:p>
        </p:txBody>
      </p:sp>
      <p:sp>
        <p:nvSpPr>
          <p:cNvPr id="3" name="Text Placeholder 2"/>
          <p:cNvSpPr>
            <a:spLocks noGrp="1"/>
          </p:cNvSpPr>
          <p:nvPr>
            <p:ph type="body" sz="quarter" idx="17"/>
          </p:nvPr>
        </p:nvSpPr>
        <p:spPr/>
        <p:txBody>
          <a:bodyPr/>
          <a:lstStyle/>
          <a:p>
            <a:r>
              <a:rPr lang="en-US" altLang="zh-CN" dirty="0"/>
              <a:t>A </a:t>
            </a:r>
            <a:r>
              <a:rPr lang="en-US" altLang="zh-CN" b="1" dirty="0"/>
              <a:t>LAN (local area network) </a:t>
            </a:r>
            <a:r>
              <a:rPr lang="en-US" altLang="zh-CN" dirty="0"/>
              <a:t>is usually contained in a small space</a:t>
            </a:r>
          </a:p>
          <a:p>
            <a:r>
              <a:rPr lang="en-US" altLang="zh-CN" dirty="0"/>
              <a:t>A </a:t>
            </a:r>
            <a:r>
              <a:rPr lang="en-US" altLang="zh-CN" b="1" dirty="0"/>
              <a:t>switch</a:t>
            </a:r>
            <a:r>
              <a:rPr lang="en-US" altLang="zh-CN" dirty="0"/>
              <a:t> receives incoming data from one of its ports and redirects it to another port or multiple ports</a:t>
            </a:r>
          </a:p>
          <a:p>
            <a:pPr lvl="1"/>
            <a:r>
              <a:rPr lang="en-US" altLang="zh-CN" dirty="0"/>
              <a:t>Will send the data to its intended destination</a:t>
            </a:r>
          </a:p>
          <a:p>
            <a:r>
              <a:rPr lang="en-US" altLang="zh-CN" dirty="0"/>
              <a:t>The physical topology used by this network is called a </a:t>
            </a:r>
            <a:r>
              <a:rPr lang="en-US" altLang="zh-CN" b="1" dirty="0"/>
              <a:t>star topology</a:t>
            </a:r>
          </a:p>
          <a:p>
            <a:pPr lvl="1"/>
            <a:r>
              <a:rPr lang="en-US" altLang="zh-CN" dirty="0"/>
              <a:t>All devices connect to one central device (usually a switch)</a:t>
            </a:r>
          </a:p>
          <a:p>
            <a:r>
              <a:rPr lang="en-US" altLang="zh-CN" dirty="0"/>
              <a:t>A </a:t>
            </a:r>
            <a:r>
              <a:rPr lang="en-US" altLang="zh-CN" b="1" dirty="0"/>
              <a:t>NIC (network interface card) </a:t>
            </a:r>
            <a:r>
              <a:rPr lang="en-US" altLang="zh-CN" dirty="0"/>
              <a:t>is a network port used to attach a device to a network</a:t>
            </a:r>
          </a:p>
          <a:p>
            <a:pPr lvl="1"/>
            <a:r>
              <a:rPr lang="en-US" altLang="zh-CN" dirty="0"/>
              <a:t>Also called a network adapter</a:t>
            </a:r>
          </a:p>
          <a:p>
            <a:r>
              <a:rPr lang="en-US" altLang="zh-CN" dirty="0"/>
              <a:t>A LAN can have several switches</a:t>
            </a:r>
          </a:p>
          <a:p>
            <a:r>
              <a:rPr lang="en-US" altLang="zh-CN" dirty="0"/>
              <a:t>A </a:t>
            </a:r>
            <a:r>
              <a:rPr lang="en-US" altLang="zh-CN" b="1" dirty="0"/>
              <a:t>backbone</a:t>
            </a:r>
            <a:r>
              <a:rPr lang="en-US" altLang="zh-CN" dirty="0"/>
              <a:t> is a central conduit that connects the segments (pieces) of a network</a:t>
            </a:r>
          </a:p>
          <a:p>
            <a:endParaRPr lang="en-US" altLang="zh-CN" dirty="0"/>
          </a:p>
        </p:txBody>
      </p:sp>
    </p:spTree>
    <p:extLst>
      <p:ext uri="{BB962C8B-B14F-4D97-AF65-F5344CB8AC3E}">
        <p14:creationId xmlns:p14="http://schemas.microsoft.com/office/powerpoint/2010/main" val="344374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LANs and Their Hardware (2 of 4)</a:t>
            </a:r>
            <a:endParaRPr lang="zh-CN" altLang="en-US" dirty="0"/>
          </a:p>
        </p:txBody>
      </p:sp>
      <p:pic>
        <p:nvPicPr>
          <p:cNvPr id="5" name="Picture Placeholder 4" descr="An example of a network that uses a hybrid topology. The illustration shows three switches that are connected serially. Connected to each switch are a few desktop  computer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37691" y="2140416"/>
            <a:ext cx="5953333" cy="2628353"/>
          </a:xfrm>
        </p:spPr>
      </p:pic>
      <p:sp>
        <p:nvSpPr>
          <p:cNvPr id="4" name="Text Placeholder 3"/>
          <p:cNvSpPr>
            <a:spLocks noGrp="1"/>
          </p:cNvSpPr>
          <p:nvPr>
            <p:ph type="body" sz="quarter" idx="11"/>
          </p:nvPr>
        </p:nvSpPr>
        <p:spPr>
          <a:xfrm>
            <a:off x="7478972" y="5034987"/>
            <a:ext cx="3976406" cy="843833"/>
          </a:xfrm>
        </p:spPr>
        <p:txBody>
          <a:bodyPr/>
          <a:lstStyle/>
          <a:p>
            <a:r>
              <a:rPr lang="en-US" altLang="zh-CN" b="1" dirty="0"/>
              <a:t>Figure 1-11  </a:t>
            </a:r>
            <a:r>
              <a:rPr lang="en-US" altLang="zh-CN" dirty="0"/>
              <a:t>This local network has three switches and is using a hybrid topology</a:t>
            </a:r>
            <a:endParaRPr lang="zh-CN" altLang="en-US" dirty="0"/>
          </a:p>
        </p:txBody>
      </p:sp>
    </p:spTree>
    <p:extLst>
      <p:ext uri="{BB962C8B-B14F-4D97-AF65-F5344CB8AC3E}">
        <p14:creationId xmlns:p14="http://schemas.microsoft.com/office/powerpoint/2010/main" val="1617830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LANs and Their Hardware (3 of 4)</a:t>
            </a:r>
            <a:endParaRPr lang="zh-CN" altLang="en-US" dirty="0"/>
          </a:p>
        </p:txBody>
      </p:sp>
      <p:sp>
        <p:nvSpPr>
          <p:cNvPr id="3" name="Text Placeholder 2"/>
          <p:cNvSpPr>
            <a:spLocks noGrp="1"/>
          </p:cNvSpPr>
          <p:nvPr>
            <p:ph type="body" sz="quarter" idx="17"/>
          </p:nvPr>
        </p:nvSpPr>
        <p:spPr/>
        <p:txBody>
          <a:bodyPr/>
          <a:lstStyle/>
          <a:p>
            <a:r>
              <a:rPr lang="en-US" altLang="zh-CN" dirty="0"/>
              <a:t>A </a:t>
            </a:r>
            <a:r>
              <a:rPr lang="en-US" altLang="zh-CN" b="1" dirty="0"/>
              <a:t>router</a:t>
            </a:r>
            <a:r>
              <a:rPr lang="en-US" altLang="zh-CN" dirty="0"/>
              <a:t> is a device that manages traffic between two or more networks </a:t>
            </a:r>
          </a:p>
          <a:p>
            <a:pPr lvl="1"/>
            <a:r>
              <a:rPr lang="en-US" altLang="zh-CN" dirty="0"/>
              <a:t>Can help find the best path for traffic to get from one network to another</a:t>
            </a:r>
          </a:p>
          <a:p>
            <a:r>
              <a:rPr lang="en-US" altLang="zh-CN" dirty="0"/>
              <a:t>Routers can be used in small home networks to connect the home LAN to the Internet</a:t>
            </a:r>
          </a:p>
          <a:p>
            <a:pPr lvl="1"/>
            <a:r>
              <a:rPr lang="en-US" altLang="zh-CN" dirty="0"/>
              <a:t>Called a </a:t>
            </a:r>
            <a:r>
              <a:rPr lang="en-US" altLang="zh-CN" b="1" dirty="0"/>
              <a:t>SOHO (small office-home office) network</a:t>
            </a:r>
          </a:p>
          <a:p>
            <a:r>
              <a:rPr lang="en-US" altLang="zh-CN" dirty="0"/>
              <a:t>Industrial-grade routers can have several network ports, one for each network it connects to</a:t>
            </a:r>
          </a:p>
          <a:p>
            <a:r>
              <a:rPr lang="en-US" altLang="zh-CN" dirty="0"/>
              <a:t>Difference between router and switch:</a:t>
            </a:r>
          </a:p>
          <a:p>
            <a:pPr lvl="1"/>
            <a:r>
              <a:rPr lang="en-US" altLang="zh-CN" dirty="0"/>
              <a:t>A router is like a gateway between networks and belongs to two or more local networks</a:t>
            </a:r>
          </a:p>
          <a:p>
            <a:pPr lvl="1"/>
            <a:r>
              <a:rPr lang="en-US" altLang="zh-CN" dirty="0"/>
              <a:t>A switch belongs only to its local network</a:t>
            </a:r>
          </a:p>
          <a:p>
            <a:endParaRPr lang="zh-CN" altLang="en-US" dirty="0"/>
          </a:p>
        </p:txBody>
      </p:sp>
    </p:spTree>
    <p:extLst>
      <p:ext uri="{BB962C8B-B14F-4D97-AF65-F5344CB8AC3E}">
        <p14:creationId xmlns:p14="http://schemas.microsoft.com/office/powerpoint/2010/main" val="373176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LANs and Their Hardware (4 of 4)</a:t>
            </a:r>
            <a:endParaRPr lang="zh-CN" altLang="en-US" dirty="0"/>
          </a:p>
        </p:txBody>
      </p:sp>
      <p:pic>
        <p:nvPicPr>
          <p:cNvPr id="5" name="Picture Placeholder 4" descr="An illustration with two images that shows how a network of computers can connect to the Internet. In the first image, a network of computers is shown in which the computers are connected to a switch. The switch in turn connects to a home router that is further connected to the Internet. In the second image, some computers are connected to a combo device that connects to the Internet."/>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49401" y="1212332"/>
            <a:ext cx="4443984" cy="4666488"/>
          </a:xfrm>
        </p:spPr>
      </p:pic>
      <p:sp>
        <p:nvSpPr>
          <p:cNvPr id="4" name="Text Placeholder 3"/>
          <p:cNvSpPr>
            <a:spLocks noGrp="1"/>
          </p:cNvSpPr>
          <p:nvPr>
            <p:ph type="body" sz="quarter" idx="11"/>
          </p:nvPr>
        </p:nvSpPr>
        <p:spPr>
          <a:xfrm>
            <a:off x="7478972" y="4224759"/>
            <a:ext cx="3976406" cy="1654061"/>
          </a:xfrm>
        </p:spPr>
        <p:txBody>
          <a:bodyPr/>
          <a:lstStyle/>
          <a:p>
            <a:r>
              <a:rPr lang="en-US" altLang="zh-CN" b="1" dirty="0"/>
              <a:t>Figure 1-14  </a:t>
            </a:r>
            <a:r>
              <a:rPr lang="en-US" altLang="zh-CN" dirty="0"/>
              <a:t>(a) A router stands between the LAN and the Internet, connecting the two networks; (b) Home networks often use a combo device that works as both a switch and a router</a:t>
            </a:r>
            <a:endParaRPr lang="zh-CN" altLang="en-US" dirty="0"/>
          </a:p>
        </p:txBody>
      </p:sp>
    </p:spTree>
    <p:extLst>
      <p:ext uri="{BB962C8B-B14F-4D97-AF65-F5344CB8AC3E}">
        <p14:creationId xmlns:p14="http://schemas.microsoft.com/office/powerpoint/2010/main" val="87681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a:cs typeface="Arial"/>
              </a:rPr>
              <a:t>Module Objectives</a:t>
            </a:r>
            <a:endParaRPr lang="en-US" dirty="0"/>
          </a:p>
        </p:txBody>
      </p:sp>
      <p:sp>
        <p:nvSpPr>
          <p:cNvPr id="2" name="Text Placeholder 1"/>
          <p:cNvSpPr>
            <a:spLocks noGrp="1"/>
          </p:cNvSpPr>
          <p:nvPr>
            <p:ph type="body" sz="quarter" idx="15"/>
          </p:nvPr>
        </p:nvSpPr>
        <p:spPr>
          <a:xfrm>
            <a:off x="740228" y="1037230"/>
            <a:ext cx="10711543" cy="4113504"/>
          </a:xfrm>
        </p:spPr>
        <p:txBody>
          <a:bodyPr/>
          <a:lstStyle/>
          <a:p>
            <a:pPr>
              <a:lnSpc>
                <a:spcPct val="100000"/>
              </a:lnSpc>
              <a:spcBef>
                <a:spcPts val="0"/>
              </a:spcBef>
            </a:pPr>
            <a:r>
              <a:rPr lang="en-US" sz="2000" dirty="0"/>
              <a:t>By the end of this module, you should be able to: </a:t>
            </a:r>
          </a:p>
          <a:p>
            <a:pPr>
              <a:lnSpc>
                <a:spcPct val="100000"/>
              </a:lnSpc>
              <a:spcBef>
                <a:spcPts val="0"/>
              </a:spcBef>
            </a:pPr>
            <a:endParaRPr lang="en-US" sz="2000" dirty="0"/>
          </a:p>
          <a:p>
            <a:pPr>
              <a:lnSpc>
                <a:spcPct val="100000"/>
              </a:lnSpc>
              <a:spcBef>
                <a:spcPts val="0"/>
              </a:spcBef>
            </a:pPr>
            <a:r>
              <a:rPr lang="en-US" sz="2000" dirty="0">
                <a:latin typeface="Arial"/>
                <a:cs typeface="Arial"/>
              </a:rPr>
              <a:t>1. Distinguish between peer-to-peer and client-server networks</a:t>
            </a:r>
          </a:p>
          <a:p>
            <a:pPr>
              <a:lnSpc>
                <a:spcPct val="100000"/>
              </a:lnSpc>
              <a:spcBef>
                <a:spcPts val="0"/>
              </a:spcBef>
            </a:pPr>
            <a:endParaRPr lang="en-US" sz="2000" dirty="0">
              <a:latin typeface="Arial"/>
              <a:cs typeface="Arial"/>
            </a:endParaRPr>
          </a:p>
          <a:p>
            <a:pPr>
              <a:lnSpc>
                <a:spcPct val="100000"/>
              </a:lnSpc>
              <a:spcBef>
                <a:spcPts val="0"/>
              </a:spcBef>
            </a:pPr>
            <a:r>
              <a:rPr lang="en-US" sz="2000" dirty="0">
                <a:latin typeface="Arial"/>
                <a:cs typeface="Arial"/>
              </a:rPr>
              <a:t>2. Identify types of applications and protocols used on a network</a:t>
            </a:r>
          </a:p>
          <a:p>
            <a:pPr>
              <a:lnSpc>
                <a:spcPct val="100000"/>
              </a:lnSpc>
              <a:spcBef>
                <a:spcPts val="0"/>
              </a:spcBef>
            </a:pPr>
            <a:r>
              <a:rPr lang="en-US" sz="2000" dirty="0">
                <a:latin typeface="Arial"/>
                <a:cs typeface="Arial"/>
              </a:rPr>
              <a:t> </a:t>
            </a:r>
          </a:p>
          <a:p>
            <a:pPr>
              <a:lnSpc>
                <a:spcPct val="100000"/>
              </a:lnSpc>
              <a:spcBef>
                <a:spcPts val="0"/>
              </a:spcBef>
            </a:pPr>
            <a:r>
              <a:rPr lang="en-US" sz="2000" dirty="0">
                <a:latin typeface="Arial"/>
                <a:cs typeface="Arial"/>
              </a:rPr>
              <a:t>3. Describe various networking hardware devices and the most common physical topologies</a:t>
            </a:r>
          </a:p>
          <a:p>
            <a:pPr>
              <a:lnSpc>
                <a:spcPct val="100000"/>
              </a:lnSpc>
              <a:spcBef>
                <a:spcPts val="0"/>
              </a:spcBef>
            </a:pPr>
            <a:endParaRPr lang="en-US" sz="2000" dirty="0">
              <a:latin typeface="Arial"/>
              <a:cs typeface="Arial"/>
            </a:endParaRPr>
          </a:p>
          <a:p>
            <a:pPr>
              <a:lnSpc>
                <a:spcPct val="100000"/>
              </a:lnSpc>
              <a:spcBef>
                <a:spcPts val="0"/>
              </a:spcBef>
            </a:pPr>
            <a:r>
              <a:rPr lang="en-US" sz="2000" dirty="0">
                <a:latin typeface="Arial"/>
                <a:cs typeface="Arial"/>
              </a:rPr>
              <a:t>4. Describe the seven layers of the OSI model</a:t>
            </a:r>
          </a:p>
          <a:p>
            <a:pPr>
              <a:lnSpc>
                <a:spcPct val="100000"/>
              </a:lnSpc>
              <a:spcBef>
                <a:spcPts val="0"/>
              </a:spcBef>
            </a:pPr>
            <a:endParaRPr lang="en-US" sz="2000" dirty="0">
              <a:latin typeface="Arial"/>
              <a:cs typeface="Arial"/>
            </a:endParaRPr>
          </a:p>
          <a:p>
            <a:pPr>
              <a:lnSpc>
                <a:spcPct val="100000"/>
              </a:lnSpc>
              <a:spcBef>
                <a:spcPts val="0"/>
              </a:spcBef>
            </a:pPr>
            <a:r>
              <a:rPr lang="en-US" sz="2000" dirty="0">
                <a:latin typeface="Arial"/>
                <a:cs typeface="Arial"/>
              </a:rPr>
              <a:t>5. Explain best practices for safety when working with networks and computers</a:t>
            </a:r>
          </a:p>
          <a:p>
            <a:pPr>
              <a:lnSpc>
                <a:spcPct val="100000"/>
              </a:lnSpc>
              <a:spcBef>
                <a:spcPts val="0"/>
              </a:spcBef>
            </a:pPr>
            <a:endParaRPr lang="en-US" sz="2000" dirty="0">
              <a:latin typeface="Arial"/>
              <a:cs typeface="Arial"/>
            </a:endParaRPr>
          </a:p>
          <a:p>
            <a:pPr>
              <a:lnSpc>
                <a:spcPct val="100000"/>
              </a:lnSpc>
              <a:spcBef>
                <a:spcPts val="0"/>
              </a:spcBef>
            </a:pPr>
            <a:r>
              <a:rPr lang="en-US" sz="2000" dirty="0">
                <a:latin typeface="Arial"/>
                <a:cs typeface="Arial"/>
              </a:rPr>
              <a:t>6. Describe the seven-step troubleshooting model for troubleshooting network problems</a:t>
            </a:r>
          </a:p>
          <a:p>
            <a:pPr>
              <a:lnSpc>
                <a:spcPct val="100000"/>
              </a:lnSpc>
              <a:spcBef>
                <a:spcPts val="0"/>
              </a:spcBef>
            </a:pPr>
            <a:endParaRPr lang="en-US" sz="2000" dirty="0">
              <a:latin typeface="Arial"/>
              <a:cs typeface="Arial"/>
            </a:endParaRPr>
          </a:p>
          <a:p>
            <a:pPr>
              <a:lnSpc>
                <a:spcPct val="100000"/>
              </a:lnSpc>
              <a:spcBef>
                <a:spcPts val="0"/>
              </a:spcBef>
            </a:pPr>
            <a:endParaRPr lang="en-US" sz="2000" dirty="0">
              <a:latin typeface="Arial"/>
              <a:cs typeface="Arial"/>
            </a:endParaRPr>
          </a:p>
          <a:p>
            <a:endParaRPr lang="en-US" dirty="0"/>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MANs and WANs (1 of 2)</a:t>
            </a:r>
            <a:endParaRPr lang="zh-CN" altLang="en-US" dirty="0"/>
          </a:p>
        </p:txBody>
      </p:sp>
      <p:sp>
        <p:nvSpPr>
          <p:cNvPr id="3" name="Text Placeholder 2"/>
          <p:cNvSpPr>
            <a:spLocks noGrp="1"/>
          </p:cNvSpPr>
          <p:nvPr>
            <p:ph type="body" sz="quarter" idx="17"/>
          </p:nvPr>
        </p:nvSpPr>
        <p:spPr/>
        <p:txBody>
          <a:bodyPr/>
          <a:lstStyle/>
          <a:p>
            <a:r>
              <a:rPr lang="en-US" altLang="zh-CN" dirty="0"/>
              <a:t>A </a:t>
            </a:r>
            <a:r>
              <a:rPr lang="en-US" altLang="zh-CN" b="1" dirty="0"/>
              <a:t>WAN (wide area network) </a:t>
            </a:r>
            <a:r>
              <a:rPr lang="en-US" altLang="zh-CN" dirty="0"/>
              <a:t>is a group of LANs that spread over a wide geographical area</a:t>
            </a:r>
          </a:p>
          <a:p>
            <a:r>
              <a:rPr lang="en-US" altLang="zh-CN" dirty="0"/>
              <a:t>A </a:t>
            </a:r>
            <a:r>
              <a:rPr lang="en-US" altLang="zh-CN" b="1" dirty="0"/>
              <a:t>MAN (metropolitan area network) </a:t>
            </a:r>
            <a:r>
              <a:rPr lang="en-US" altLang="zh-CN" dirty="0"/>
              <a:t>is a group of connected LANs in the same geographical area</a:t>
            </a:r>
          </a:p>
          <a:p>
            <a:pPr lvl="1"/>
            <a:r>
              <a:rPr lang="en-US" altLang="zh-CN" dirty="0"/>
              <a:t>Also known as a </a:t>
            </a:r>
            <a:r>
              <a:rPr lang="en-US" altLang="zh-CN" b="1" dirty="0"/>
              <a:t>campus area network (CAN)</a:t>
            </a:r>
          </a:p>
          <a:p>
            <a:r>
              <a:rPr lang="en-US" altLang="zh-CN" dirty="0"/>
              <a:t>MANs and WANs often use different transmission methods and media than LANs</a:t>
            </a:r>
          </a:p>
          <a:p>
            <a:r>
              <a:rPr lang="en-US" altLang="zh-CN" b="1" dirty="0"/>
              <a:t>PAN (personal area network) </a:t>
            </a:r>
            <a:r>
              <a:rPr lang="en-US" altLang="zh-CN" dirty="0"/>
              <a:t>is a much smaller network of personal devices</a:t>
            </a:r>
          </a:p>
          <a:p>
            <a:pPr lvl="1"/>
            <a:r>
              <a:rPr lang="en-US" altLang="zh-CN" dirty="0"/>
              <a:t>A network of personal devices such as your smartphone and your computer</a:t>
            </a:r>
          </a:p>
          <a:p>
            <a:r>
              <a:rPr lang="en-US" altLang="zh-CN" dirty="0"/>
              <a:t>Other network types:</a:t>
            </a:r>
          </a:p>
          <a:p>
            <a:pPr lvl="1"/>
            <a:r>
              <a:rPr lang="en-US" altLang="zh-CN" b="1" dirty="0"/>
              <a:t>BAN (body area network)</a:t>
            </a:r>
          </a:p>
          <a:p>
            <a:pPr lvl="1"/>
            <a:r>
              <a:rPr lang="en-US" altLang="zh-CN" b="1" dirty="0"/>
              <a:t>SAN (storage area network)</a:t>
            </a:r>
          </a:p>
          <a:p>
            <a:pPr lvl="1"/>
            <a:r>
              <a:rPr lang="en-US" altLang="zh-CN" b="1" dirty="0"/>
              <a:t>WLAN (wireless local area network)</a:t>
            </a:r>
          </a:p>
          <a:p>
            <a:endParaRPr lang="zh-CN" altLang="en-US" dirty="0"/>
          </a:p>
        </p:txBody>
      </p:sp>
    </p:spTree>
    <p:extLst>
      <p:ext uri="{BB962C8B-B14F-4D97-AF65-F5344CB8AC3E}">
        <p14:creationId xmlns:p14="http://schemas.microsoft.com/office/powerpoint/2010/main" val="4153841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MANs and WANs (2 of 2)</a:t>
            </a:r>
            <a:endParaRPr lang="zh-CN" altLang="en-US" dirty="0"/>
          </a:p>
        </p:txBody>
      </p:sp>
      <p:pic>
        <p:nvPicPr>
          <p:cNvPr id="5" name="Picture Placeholder 4" descr="An illustration showing a Wide Area Network or a  WAN that connects two LANs in different geographical locations. The illustration shows LAN A in San Francisco which consists of computers connected to two switches that are in turn connected together. One of the switches connects further to a router. In Philadelphia LAN B is a network that is similar to LAN A in San Francisco. One of the switches in LAN B connects further to a router. The routers in San Francisco and Philadelphia are connected together to form a WA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122080" y="1203188"/>
            <a:ext cx="4642104" cy="4675632"/>
          </a:xfrm>
        </p:spPr>
      </p:pic>
      <p:sp>
        <p:nvSpPr>
          <p:cNvPr id="4" name="Text Placeholder 3"/>
          <p:cNvSpPr>
            <a:spLocks noGrp="1"/>
          </p:cNvSpPr>
          <p:nvPr>
            <p:ph type="body" sz="quarter" idx="11"/>
          </p:nvPr>
        </p:nvSpPr>
        <p:spPr>
          <a:xfrm>
            <a:off x="7478972" y="5208608"/>
            <a:ext cx="3976406" cy="670212"/>
          </a:xfrm>
        </p:spPr>
        <p:txBody>
          <a:bodyPr/>
          <a:lstStyle/>
          <a:p>
            <a:r>
              <a:rPr lang="en-US" altLang="zh-CN" b="1" dirty="0"/>
              <a:t>Figure 1-17 </a:t>
            </a:r>
            <a:r>
              <a:rPr lang="en-US" altLang="zh-CN" dirty="0"/>
              <a:t>A WAN connects two LANS in different geographical areas</a:t>
            </a:r>
            <a:endParaRPr lang="zh-CN" altLang="en-US" dirty="0"/>
          </a:p>
        </p:txBody>
      </p:sp>
    </p:spTree>
    <p:extLst>
      <p:ext uri="{BB962C8B-B14F-4D97-AF65-F5344CB8AC3E}">
        <p14:creationId xmlns:p14="http://schemas.microsoft.com/office/powerpoint/2010/main" val="3597072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Seven-Layer OSI Model (1 of 2)</a:t>
            </a:r>
            <a:endParaRPr lang="zh-CN" altLang="en-US" dirty="0"/>
          </a:p>
        </p:txBody>
      </p:sp>
      <p:pic>
        <p:nvPicPr>
          <p:cNvPr id="5" name="Picture Placeholder 4" descr="Two illustrations showing how a browser and web server communicate with the analogy of the U S Postal Service. In the first illustration, two stacks with multiple layers are shown representing the client system and the server. The client system has the following layers from top to bottom. Browser. Operating System. Hardware. This stack is connected to the server stack with cabling and other network hardware. The server stack has the following layers from top to bottom. Web server. Operating system. Hardware. This way of communication is similar to the U S Postal Service. The browser can be compared to someone posting a letter in a post box. The operating system is comparable to the U S Post Office. The letters are then transported to their destination in trucks which is comparable to computer hardware. The cabling and other network hardware is comparable to the highways and roads on which the Postal Truck travels. The truck reaches the destination Post Office which represents the operating system of the server. The letter is delivered to the receiver in this case which is the server system."/>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9949" y="2343952"/>
            <a:ext cx="6352032" cy="2938272"/>
          </a:xfrm>
        </p:spPr>
      </p:pic>
      <p:sp>
        <p:nvSpPr>
          <p:cNvPr id="4" name="Text Placeholder 3"/>
          <p:cNvSpPr>
            <a:spLocks noGrp="1"/>
          </p:cNvSpPr>
          <p:nvPr>
            <p:ph type="body" sz="quarter" idx="11"/>
          </p:nvPr>
        </p:nvSpPr>
        <p:spPr/>
        <p:txBody>
          <a:bodyPr/>
          <a:lstStyle/>
          <a:p>
            <a:r>
              <a:rPr lang="en-US" altLang="zh-CN" b="1" dirty="0"/>
              <a:t>Figure 1-18  </a:t>
            </a:r>
            <a:r>
              <a:rPr lang="en-US" altLang="zh-CN" dirty="0"/>
              <a:t>A browser and web server communicate by way of the operating system and hardware, similar to how a letter is sent through the mail using the U.S. Postal Service and the road system</a:t>
            </a:r>
            <a:endParaRPr lang="zh-CN" altLang="en-US" dirty="0"/>
          </a:p>
        </p:txBody>
      </p:sp>
    </p:spTree>
    <p:extLst>
      <p:ext uri="{BB962C8B-B14F-4D97-AF65-F5344CB8AC3E}">
        <p14:creationId xmlns:p14="http://schemas.microsoft.com/office/powerpoint/2010/main" val="218963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Seven-Layer OSI Model (2 of 2)</a:t>
            </a:r>
            <a:endParaRPr lang="zh-CN" altLang="en-US" dirty="0"/>
          </a:p>
        </p:txBody>
      </p:sp>
      <p:pic>
        <p:nvPicPr>
          <p:cNvPr id="5" name="Picture Placeholder 4" descr="An illustration showing the layers in the O S I model and the software, protocols, and hardware mapped to these layers. The following are the 7 layers in the O S I model. 1. Physical layer. 2. Data link layer. 3. Network layer. 4. Transport layer. 5. Session layer. 6. Presentation layer. 7. Application layer. Layers 1 and 2 pertain to hardware. Layers 3 to 7 pertain to the operating system. On top of the 7th layer are the applications. In layers 1 and 2, we have the hardware and hardware protocols which includes the Ethernet and Wi-Fi. Layer 3 includes the following network protocols. I P. I C M P. A R P. Layer 4 includes the following network protocols. T C P or U D P. Layers 5 to 7 include the T C P and I P suite of protocols embedded in the operating system. The protocols in these layers are the following. H T T P and H T T P S. S M T P, POP, and I MAP. F T P and F T P S. Above the 7th layer where the applications reside, we have the World Wide Web, E-mail, and F T P application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88786" y="1609525"/>
            <a:ext cx="4529328" cy="4114800"/>
          </a:xfrm>
        </p:spPr>
      </p:pic>
      <p:sp>
        <p:nvSpPr>
          <p:cNvPr id="4" name="Text Placeholder 3"/>
          <p:cNvSpPr>
            <a:spLocks noGrp="1"/>
          </p:cNvSpPr>
          <p:nvPr>
            <p:ph type="body" sz="quarter" idx="11"/>
          </p:nvPr>
        </p:nvSpPr>
        <p:spPr>
          <a:xfrm>
            <a:off x="7478972" y="4999512"/>
            <a:ext cx="3976406" cy="879308"/>
          </a:xfrm>
        </p:spPr>
        <p:txBody>
          <a:bodyPr/>
          <a:lstStyle/>
          <a:p>
            <a:r>
              <a:rPr lang="en-US" altLang="zh-CN" b="1" dirty="0"/>
              <a:t>Figure 1-19  </a:t>
            </a:r>
            <a:r>
              <a:rPr lang="en-US" altLang="zh-CN" dirty="0"/>
              <a:t>How software, protocols, and hardware map to the seven-layer OSI model</a:t>
            </a:r>
            <a:endParaRPr lang="zh-CN" altLang="en-US" dirty="0"/>
          </a:p>
        </p:txBody>
      </p:sp>
    </p:spTree>
    <p:extLst>
      <p:ext uri="{BB962C8B-B14F-4D97-AF65-F5344CB8AC3E}">
        <p14:creationId xmlns:p14="http://schemas.microsoft.com/office/powerpoint/2010/main" val="143064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7: Application Layer</a:t>
            </a:r>
            <a:endParaRPr lang="zh-CN" altLang="en-US" dirty="0"/>
          </a:p>
        </p:txBody>
      </p:sp>
      <p:sp>
        <p:nvSpPr>
          <p:cNvPr id="3" name="Text Placeholder 2"/>
          <p:cNvSpPr>
            <a:spLocks noGrp="1"/>
          </p:cNvSpPr>
          <p:nvPr>
            <p:ph type="body" sz="quarter" idx="17"/>
          </p:nvPr>
        </p:nvSpPr>
        <p:spPr/>
        <p:txBody>
          <a:bodyPr/>
          <a:lstStyle/>
          <a:p>
            <a:r>
              <a:rPr lang="en-US" altLang="zh-CN" dirty="0"/>
              <a:t>The </a:t>
            </a:r>
            <a:r>
              <a:rPr lang="en-US" altLang="zh-CN" b="1" dirty="0"/>
              <a:t>application layer </a:t>
            </a:r>
            <a:r>
              <a:rPr lang="en-US" altLang="zh-CN" dirty="0"/>
              <a:t>describes the interface between two applications, on separate computers</a:t>
            </a:r>
          </a:p>
          <a:p>
            <a:r>
              <a:rPr lang="en-US" altLang="zh-CN" dirty="0"/>
              <a:t>Application layer protocols are used by programs that fall into two categories:</a:t>
            </a:r>
          </a:p>
          <a:p>
            <a:pPr lvl="1"/>
            <a:r>
              <a:rPr lang="en-US" altLang="zh-CN" dirty="0"/>
              <a:t>Provide services to a user, such as a browser and Web server</a:t>
            </a:r>
          </a:p>
          <a:p>
            <a:pPr lvl="1"/>
            <a:r>
              <a:rPr lang="en-US" altLang="zh-CN" dirty="0"/>
              <a:t>Utility programs that provide services to the system, such as </a:t>
            </a:r>
            <a:r>
              <a:rPr lang="en-US" altLang="zh-CN" b="1" dirty="0"/>
              <a:t>SNMP (Simple Network Management Protocol)</a:t>
            </a:r>
            <a:r>
              <a:rPr lang="en-US" altLang="zh-CN" dirty="0"/>
              <a:t> programs that monitor and gather information about network traffic</a:t>
            </a:r>
          </a:p>
          <a:p>
            <a:r>
              <a:rPr lang="en-US" altLang="zh-CN" b="1" dirty="0"/>
              <a:t>Payload </a:t>
            </a:r>
            <a:r>
              <a:rPr lang="en-US" altLang="zh-CN" dirty="0"/>
              <a:t>is the data that is passed between applications or utility programs and the OS</a:t>
            </a:r>
          </a:p>
          <a:p>
            <a:endParaRPr lang="zh-CN" altLang="en-US" dirty="0"/>
          </a:p>
        </p:txBody>
      </p:sp>
    </p:spTree>
    <p:extLst>
      <p:ext uri="{BB962C8B-B14F-4D97-AF65-F5344CB8AC3E}">
        <p14:creationId xmlns:p14="http://schemas.microsoft.com/office/powerpoint/2010/main" val="42871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6: Presentation Layer</a:t>
            </a:r>
            <a:endParaRPr lang="zh-CN" altLang="en-US" dirty="0"/>
          </a:p>
        </p:txBody>
      </p:sp>
      <p:sp>
        <p:nvSpPr>
          <p:cNvPr id="3" name="Text Placeholder 2"/>
          <p:cNvSpPr>
            <a:spLocks noGrp="1"/>
          </p:cNvSpPr>
          <p:nvPr>
            <p:ph type="body" sz="quarter" idx="17"/>
          </p:nvPr>
        </p:nvSpPr>
        <p:spPr/>
        <p:txBody>
          <a:bodyPr/>
          <a:lstStyle/>
          <a:p>
            <a:r>
              <a:rPr lang="en-US" altLang="zh-CN" dirty="0"/>
              <a:t>The </a:t>
            </a:r>
            <a:r>
              <a:rPr lang="en-US" altLang="zh-CN" b="1" dirty="0"/>
              <a:t>presentation layer </a:t>
            </a:r>
            <a:r>
              <a:rPr lang="en-US" altLang="zh-CN" dirty="0"/>
              <a:t>is responsible for reformatting, compressing, and/or encrypting data in a way that the receiving application can read</a:t>
            </a:r>
          </a:p>
          <a:p>
            <a:r>
              <a:rPr lang="en-US" altLang="zh-CN" dirty="0"/>
              <a:t>Example:</a:t>
            </a:r>
          </a:p>
          <a:p>
            <a:pPr lvl="1"/>
            <a:r>
              <a:rPr lang="en-US" altLang="zh-CN" dirty="0"/>
              <a:t>An email message can be encrypted at the Presentation layer by the email client or by the OS</a:t>
            </a:r>
          </a:p>
          <a:p>
            <a:endParaRPr lang="zh-CN" altLang="en-US" dirty="0"/>
          </a:p>
        </p:txBody>
      </p:sp>
    </p:spTree>
    <p:extLst>
      <p:ext uri="{BB962C8B-B14F-4D97-AF65-F5344CB8AC3E}">
        <p14:creationId xmlns:p14="http://schemas.microsoft.com/office/powerpoint/2010/main" val="299526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5: Session Layer</a:t>
            </a:r>
            <a:endParaRPr lang="zh-CN" altLang="en-US" dirty="0"/>
          </a:p>
        </p:txBody>
      </p:sp>
      <p:sp>
        <p:nvSpPr>
          <p:cNvPr id="3" name="Text Placeholder 2"/>
          <p:cNvSpPr>
            <a:spLocks noGrp="1"/>
          </p:cNvSpPr>
          <p:nvPr>
            <p:ph type="body" sz="quarter" idx="17"/>
          </p:nvPr>
        </p:nvSpPr>
        <p:spPr/>
        <p:txBody>
          <a:bodyPr/>
          <a:lstStyle/>
          <a:p>
            <a:r>
              <a:rPr lang="en-US" altLang="zh-CN" dirty="0"/>
              <a:t>The </a:t>
            </a:r>
            <a:r>
              <a:rPr lang="en-US" altLang="zh-CN" b="1" dirty="0"/>
              <a:t>session layer </a:t>
            </a:r>
            <a:r>
              <a:rPr lang="en-US" altLang="zh-CN" dirty="0"/>
              <a:t>describes how data between applications is synched and recovered if messages don’t arrive intact at the receiving application</a:t>
            </a:r>
          </a:p>
          <a:p>
            <a:r>
              <a:rPr lang="en-US" altLang="zh-CN" dirty="0"/>
              <a:t>The application, presentation, and session layers are intertwined</a:t>
            </a:r>
          </a:p>
          <a:p>
            <a:pPr lvl="1"/>
            <a:r>
              <a:rPr lang="en-US" altLang="zh-CN" dirty="0"/>
              <a:t>It is often difficult to distinguish between them</a:t>
            </a:r>
          </a:p>
          <a:p>
            <a:r>
              <a:rPr lang="en-US" altLang="zh-CN" dirty="0"/>
              <a:t>Most tasks are performed by the OS when an application makes an API call to the OS</a:t>
            </a:r>
          </a:p>
          <a:p>
            <a:pPr lvl="1"/>
            <a:r>
              <a:rPr lang="en-US" altLang="zh-CN" dirty="0"/>
              <a:t>An API (application programming interface) call is the method an application uses when it makes a request of the OS</a:t>
            </a:r>
          </a:p>
          <a:p>
            <a:endParaRPr lang="zh-CN" altLang="en-US" dirty="0"/>
          </a:p>
        </p:txBody>
      </p:sp>
    </p:spTree>
    <p:extLst>
      <p:ext uri="{BB962C8B-B14F-4D97-AF65-F5344CB8AC3E}">
        <p14:creationId xmlns:p14="http://schemas.microsoft.com/office/powerpoint/2010/main" val="315030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4: Transport Layer</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The transport layer is responsible for transporting Application layer payloads from one application to another	</a:t>
            </a:r>
          </a:p>
          <a:p>
            <a:r>
              <a:rPr lang="en-US" altLang="zh-CN" dirty="0"/>
              <a:t>Two main Transport layer protocols are: </a:t>
            </a:r>
          </a:p>
          <a:p>
            <a:pPr lvl="1"/>
            <a:r>
              <a:rPr lang="en-US" altLang="zh-CN" b="1" dirty="0"/>
              <a:t>TCP (Transmission Control Protocol) </a:t>
            </a:r>
            <a:r>
              <a:rPr lang="en-US" altLang="zh-CN" dirty="0"/>
              <a:t>- makes a connection with the end host, checks whether data was received; called a connection-oriented protocol</a:t>
            </a:r>
          </a:p>
          <a:p>
            <a:pPr lvl="1"/>
            <a:r>
              <a:rPr lang="en-US" altLang="zh-CN" b="1" dirty="0"/>
              <a:t>UDP (User Datagram Protocol) </a:t>
            </a:r>
            <a:r>
              <a:rPr lang="en-US" altLang="zh-CN" dirty="0"/>
              <a:t>- does not guarantee delivery by first connecting and checking whether data is received; called a connectionless protocol</a:t>
            </a:r>
          </a:p>
          <a:p>
            <a:r>
              <a:rPr lang="en-US" altLang="zh-CN" dirty="0"/>
              <a:t>Protocols add control information in an area at the beginning of the payload (called </a:t>
            </a:r>
            <a:r>
              <a:rPr lang="en-US" altLang="zh-CN" b="1" dirty="0"/>
              <a:t>header</a:t>
            </a:r>
            <a:r>
              <a:rPr lang="en-US" altLang="zh-CN" dirty="0"/>
              <a:t>) </a:t>
            </a:r>
          </a:p>
          <a:p>
            <a:r>
              <a:rPr lang="en-US" altLang="zh-CN" b="1" dirty="0"/>
              <a:t>Encapsulation</a:t>
            </a:r>
            <a:r>
              <a:rPr lang="en-US" altLang="zh-CN" dirty="0"/>
              <a:t> is the process of adding a header to the data inherited from the layer above</a:t>
            </a:r>
          </a:p>
          <a:p>
            <a:r>
              <a:rPr lang="en-US" altLang="zh-CN" dirty="0"/>
              <a:t>The Transport layer header addresses the receiving application by a number called a </a:t>
            </a:r>
            <a:r>
              <a:rPr lang="en-US" altLang="zh-CN" b="1" dirty="0"/>
              <a:t>port</a:t>
            </a:r>
          </a:p>
          <a:p>
            <a:r>
              <a:rPr lang="en-US" altLang="zh-CN" dirty="0"/>
              <a:t>If a message is too large, TCP divides it into smaller messages called </a:t>
            </a:r>
            <a:r>
              <a:rPr lang="en-US" altLang="zh-CN" b="1" dirty="0"/>
              <a:t>segments</a:t>
            </a:r>
          </a:p>
          <a:p>
            <a:pPr lvl="1"/>
            <a:r>
              <a:rPr lang="en-US" altLang="zh-CN" dirty="0"/>
              <a:t>In UDP, the message is called a </a:t>
            </a:r>
            <a:r>
              <a:rPr lang="en-US" altLang="zh-CN" b="1" dirty="0"/>
              <a:t>datagram</a:t>
            </a:r>
          </a:p>
          <a:p>
            <a:endParaRPr lang="zh-CN" altLang="en-US" dirty="0"/>
          </a:p>
        </p:txBody>
      </p:sp>
    </p:spTree>
    <p:extLst>
      <p:ext uri="{BB962C8B-B14F-4D97-AF65-F5344CB8AC3E}">
        <p14:creationId xmlns:p14="http://schemas.microsoft.com/office/powerpoint/2010/main" val="2939043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3: Network Layer</a:t>
            </a:r>
            <a:endParaRPr lang="zh-CN" altLang="en-US" dirty="0"/>
          </a:p>
        </p:txBody>
      </p:sp>
      <p:sp>
        <p:nvSpPr>
          <p:cNvPr id="3" name="Text Placeholder 2"/>
          <p:cNvSpPr>
            <a:spLocks noGrp="1"/>
          </p:cNvSpPr>
          <p:nvPr>
            <p:ph type="body" sz="quarter" idx="17"/>
          </p:nvPr>
        </p:nvSpPr>
        <p:spPr/>
        <p:txBody>
          <a:bodyPr/>
          <a:lstStyle/>
          <a:p>
            <a:r>
              <a:rPr lang="en-US" altLang="zh-CN" dirty="0"/>
              <a:t>The network layer is responsible for moving messages from one node to another until they reach the destination host</a:t>
            </a:r>
          </a:p>
          <a:p>
            <a:r>
              <a:rPr lang="en-US" altLang="zh-CN" dirty="0"/>
              <a:t>The principal protocol used by this layer is </a:t>
            </a:r>
            <a:r>
              <a:rPr lang="en-US" altLang="zh-CN" b="1" dirty="0"/>
              <a:t>IP (Internet Protocol)</a:t>
            </a:r>
          </a:p>
          <a:p>
            <a:r>
              <a:rPr lang="en-US" altLang="zh-CN" dirty="0"/>
              <a:t>IP adds its own network layer header to the segment or datagram</a:t>
            </a:r>
          </a:p>
          <a:p>
            <a:pPr lvl="1"/>
            <a:r>
              <a:rPr lang="en-US" altLang="zh-CN" dirty="0"/>
              <a:t>The entire network layer message is called a </a:t>
            </a:r>
            <a:r>
              <a:rPr lang="en-US" altLang="zh-CN" b="1" dirty="0"/>
              <a:t>packet</a:t>
            </a:r>
          </a:p>
          <a:p>
            <a:r>
              <a:rPr lang="en-US" altLang="zh-CN" dirty="0"/>
              <a:t>An </a:t>
            </a:r>
            <a:r>
              <a:rPr lang="en-US" altLang="zh-CN" b="1" dirty="0"/>
              <a:t>IP address </a:t>
            </a:r>
            <a:r>
              <a:rPr lang="en-US" altLang="zh-CN" dirty="0"/>
              <a:t>is an address assigned to each node on a network</a:t>
            </a:r>
          </a:p>
          <a:p>
            <a:pPr lvl="1"/>
            <a:r>
              <a:rPr lang="en-US" altLang="zh-CN" dirty="0"/>
              <a:t>The network layer uses it to uniquely identify each host</a:t>
            </a:r>
          </a:p>
          <a:p>
            <a:r>
              <a:rPr lang="en-US" altLang="zh-CN" dirty="0"/>
              <a:t>IP relies on several routing protocols to find the best route for a packet to take to reach destination</a:t>
            </a:r>
          </a:p>
          <a:p>
            <a:pPr lvl="1"/>
            <a:r>
              <a:rPr lang="en-US" altLang="zh-CN" dirty="0"/>
              <a:t>ICMP and ARP are examples</a:t>
            </a:r>
          </a:p>
          <a:p>
            <a:r>
              <a:rPr lang="en-US" altLang="zh-CN" dirty="0"/>
              <a:t>Network layer protocol will divide large packets into smaller packets in a process called </a:t>
            </a:r>
            <a:r>
              <a:rPr lang="en-US" altLang="zh-CN" b="1" dirty="0"/>
              <a:t>fragmentation</a:t>
            </a:r>
          </a:p>
          <a:p>
            <a:endParaRPr lang="zh-CN" altLang="en-US" dirty="0"/>
          </a:p>
        </p:txBody>
      </p:sp>
    </p:spTree>
    <p:extLst>
      <p:ext uri="{BB962C8B-B14F-4D97-AF65-F5344CB8AC3E}">
        <p14:creationId xmlns:p14="http://schemas.microsoft.com/office/powerpoint/2010/main" val="243365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2: Data Link Layer</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Layers 2 and 1 are responsible for interfacing with physical hardware on the local network</a:t>
            </a:r>
          </a:p>
          <a:p>
            <a:pPr lvl="1"/>
            <a:r>
              <a:rPr lang="en-US" altLang="zh-CN" dirty="0"/>
              <a:t>Protocols at these layers are programmed into firmware of a computer’s NIC and other hardware</a:t>
            </a:r>
          </a:p>
          <a:p>
            <a:r>
              <a:rPr lang="en-US" altLang="zh-CN" dirty="0"/>
              <a:t>Type of networking hardware or technology used on a network determine the data link layer protocol used</a:t>
            </a:r>
          </a:p>
          <a:p>
            <a:pPr lvl="1"/>
            <a:r>
              <a:rPr lang="en-US" altLang="zh-CN" dirty="0"/>
              <a:t>Ethernet and Wi-Fi are examples</a:t>
            </a:r>
          </a:p>
          <a:p>
            <a:r>
              <a:rPr lang="en-US" altLang="zh-CN" dirty="0"/>
              <a:t>The data link layer puts control information in a data link layer header and at the end of the packet in a trailer</a:t>
            </a:r>
          </a:p>
          <a:p>
            <a:pPr lvl="1"/>
            <a:r>
              <a:rPr lang="en-US" altLang="zh-CN" dirty="0"/>
              <a:t>The entire data link layer message is called a </a:t>
            </a:r>
            <a:r>
              <a:rPr lang="en-US" altLang="zh-CN" b="1" dirty="0"/>
              <a:t>frame</a:t>
            </a:r>
          </a:p>
          <a:p>
            <a:r>
              <a:rPr lang="en-US" altLang="zh-CN" dirty="0"/>
              <a:t>A </a:t>
            </a:r>
            <a:r>
              <a:rPr lang="en-US" altLang="zh-CN" b="1" dirty="0"/>
              <a:t>MAC (Media Access Control) address </a:t>
            </a:r>
            <a:r>
              <a:rPr lang="en-US" altLang="zh-CN" dirty="0"/>
              <a:t>is also called a physical address, hardware address, or data link layer address</a:t>
            </a:r>
          </a:p>
          <a:p>
            <a:pPr lvl="1"/>
            <a:r>
              <a:rPr lang="en-US" altLang="zh-CN" dirty="0"/>
              <a:t>It is embedded on every network adapter</a:t>
            </a:r>
            <a:endParaRPr lang="zh-CN" altLang="en-US" dirty="0"/>
          </a:p>
        </p:txBody>
      </p:sp>
    </p:spTree>
    <p:extLst>
      <p:ext uri="{BB962C8B-B14F-4D97-AF65-F5344CB8AC3E}">
        <p14:creationId xmlns:p14="http://schemas.microsoft.com/office/powerpoint/2010/main" val="201436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Models</a:t>
            </a:r>
            <a:endParaRPr lang="zh-CN" altLang="en-US" dirty="0"/>
          </a:p>
        </p:txBody>
      </p:sp>
      <p:sp>
        <p:nvSpPr>
          <p:cNvPr id="3" name="Text Placeholder 2"/>
          <p:cNvSpPr>
            <a:spLocks noGrp="1"/>
          </p:cNvSpPr>
          <p:nvPr>
            <p:ph type="body" sz="quarter" idx="17"/>
          </p:nvPr>
        </p:nvSpPr>
        <p:spPr/>
        <p:txBody>
          <a:bodyPr/>
          <a:lstStyle/>
          <a:p>
            <a:r>
              <a:rPr lang="en-US" altLang="zh-CN" b="1" dirty="0"/>
              <a:t>Topology</a:t>
            </a:r>
            <a:r>
              <a:rPr lang="en-US" altLang="zh-CN" dirty="0"/>
              <a:t> describes how parts of a whole work together</a:t>
            </a:r>
          </a:p>
          <a:p>
            <a:r>
              <a:rPr lang="en-US" altLang="zh-CN" b="1" dirty="0"/>
              <a:t>Physical topology </a:t>
            </a:r>
            <a:r>
              <a:rPr lang="en-US" altLang="zh-CN" dirty="0"/>
              <a:t>mostly refers to a network’s hardware and how computers, other devices, and cables work together to form the physical network</a:t>
            </a:r>
          </a:p>
          <a:p>
            <a:r>
              <a:rPr lang="en-US" altLang="zh-CN" b="1" dirty="0"/>
              <a:t>Logical topology</a:t>
            </a:r>
            <a:r>
              <a:rPr lang="en-US" altLang="zh-CN" dirty="0"/>
              <a:t> refers to how software controls access to network resources</a:t>
            </a:r>
          </a:p>
          <a:p>
            <a:pPr lvl="1"/>
            <a:r>
              <a:rPr lang="en-US" altLang="zh-CN" dirty="0"/>
              <a:t>It includes how users and software initially gain access to the network</a:t>
            </a:r>
          </a:p>
          <a:p>
            <a:r>
              <a:rPr lang="en-US" altLang="zh-CN" dirty="0"/>
              <a:t>A </a:t>
            </a:r>
            <a:r>
              <a:rPr lang="en-US" altLang="zh-CN" b="1" dirty="0"/>
              <a:t>network operating system (NOS) </a:t>
            </a:r>
            <a:r>
              <a:rPr lang="en-US" altLang="zh-CN" dirty="0"/>
              <a:t>controls access to the entire network</a:t>
            </a:r>
          </a:p>
          <a:p>
            <a:pPr lvl="1"/>
            <a:r>
              <a:rPr lang="en-US" altLang="zh-CN" dirty="0"/>
              <a:t>A NOS is required by client-server models</a:t>
            </a:r>
          </a:p>
          <a:p>
            <a:endParaRPr lang="zh-CN" altLang="en-US" dirty="0"/>
          </a:p>
        </p:txBody>
      </p:sp>
    </p:spTree>
    <p:extLst>
      <p:ext uri="{BB962C8B-B14F-4D97-AF65-F5344CB8AC3E}">
        <p14:creationId xmlns:p14="http://schemas.microsoft.com/office/powerpoint/2010/main" val="3556347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Layer 1: Physical Layer</a:t>
            </a:r>
            <a:endParaRPr lang="zh-CN" altLang="en-US" dirty="0"/>
          </a:p>
        </p:txBody>
      </p:sp>
      <p:sp>
        <p:nvSpPr>
          <p:cNvPr id="3" name="Text Placeholder 2"/>
          <p:cNvSpPr>
            <a:spLocks noGrp="1"/>
          </p:cNvSpPr>
          <p:nvPr>
            <p:ph type="body" sz="quarter" idx="17"/>
          </p:nvPr>
        </p:nvSpPr>
        <p:spPr/>
        <p:txBody>
          <a:bodyPr/>
          <a:lstStyle/>
          <a:p>
            <a:r>
              <a:rPr lang="en-US" altLang="zh-CN" dirty="0"/>
              <a:t>The physical layer is responsible for sending bits via a wired or wireless transmission</a:t>
            </a:r>
          </a:p>
          <a:p>
            <a:r>
              <a:rPr lang="en-US" altLang="zh-CN" dirty="0"/>
              <a:t>Bits can be transmitted as:</a:t>
            </a:r>
          </a:p>
          <a:p>
            <a:pPr lvl="1"/>
            <a:r>
              <a:rPr lang="en-US" altLang="zh-CN" dirty="0"/>
              <a:t>Wavelengths in the air</a:t>
            </a:r>
          </a:p>
          <a:p>
            <a:pPr lvl="1"/>
            <a:r>
              <a:rPr lang="en-US" altLang="zh-CN" dirty="0"/>
              <a:t>Voltage on a copper wire</a:t>
            </a:r>
          </a:p>
          <a:p>
            <a:pPr lvl="1"/>
            <a:r>
              <a:rPr lang="en-US" altLang="zh-CN" dirty="0"/>
              <a:t>Light (via fiber-optic cabling)</a:t>
            </a:r>
          </a:p>
          <a:p>
            <a:endParaRPr lang="zh-CN" altLang="en-US" dirty="0"/>
          </a:p>
        </p:txBody>
      </p:sp>
    </p:spTree>
    <p:extLst>
      <p:ext uri="{BB962C8B-B14F-4D97-AF65-F5344CB8AC3E}">
        <p14:creationId xmlns:p14="http://schemas.microsoft.com/office/powerpoint/2010/main" val="258378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Protocol Data Unit or PDU</a:t>
            </a:r>
            <a:endParaRPr lang="zh-CN" altLang="en-US" dirty="0"/>
          </a:p>
        </p:txBody>
      </p:sp>
      <p:sp>
        <p:nvSpPr>
          <p:cNvPr id="3" name="Text Placeholder 2"/>
          <p:cNvSpPr>
            <a:spLocks noGrp="1"/>
          </p:cNvSpPr>
          <p:nvPr>
            <p:ph type="body" sz="quarter" idx="17"/>
          </p:nvPr>
        </p:nvSpPr>
        <p:spPr/>
        <p:txBody>
          <a:bodyPr/>
          <a:lstStyle/>
          <a:p>
            <a:r>
              <a:rPr lang="en-US" altLang="zh-CN" dirty="0"/>
              <a:t>Protocol data unit (PDU) is the technical name for a group of bits as it moves from one layer to the next and from one LAN to the next</a:t>
            </a:r>
          </a:p>
          <a:p>
            <a:pPr lvl="1"/>
            <a:r>
              <a:rPr lang="en-US" altLang="zh-CN" dirty="0"/>
              <a:t>Technicians loosely call this group of bits a message or a transmission </a:t>
            </a:r>
          </a:p>
          <a:p>
            <a:endParaRPr lang="zh-CN" altLang="en-US" dirty="0"/>
          </a:p>
        </p:txBody>
      </p:sp>
    </p:spTree>
    <p:extLst>
      <p:ext uri="{BB962C8B-B14F-4D97-AF65-F5344CB8AC3E}">
        <p14:creationId xmlns:p14="http://schemas.microsoft.com/office/powerpoint/2010/main" val="67939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 of How the Layers Work Together</a:t>
            </a:r>
            <a:endParaRPr lang="zh-CN" altLang="en-US" dirty="0"/>
          </a:p>
        </p:txBody>
      </p:sp>
      <p:pic>
        <p:nvPicPr>
          <p:cNvPr id="5" name="Picture Placeholder 4" descr="An illustration indicates how the O S I layer works when a request is made by a web browser on a computer to a web server. A browser that makes up the application, presentation, and session layers builds an H T T P message or a payload on the source computer and passes it to the transport layer. The transport layer adds its own header to the payload to make a segment or datagram. The segment is then passed on to the network layer. The network layer adds its header to the segment, thus making a packet. The packet is then sent to the data link layer. The data link layer adds a header and trailer to the packet making a frame. The frame is then passed to the physical layer. The physical layer residing on the Network Interface Card on the computer sends the bits of information in the frame on the network. A switch receives the transmitted bits. The frame is examined by the data link layer in the switch. It looks at the destination MAC address in the frame and sends it on its way. The frame is passed on to the proper port on the switch and it is sent to the next device which is a router. The router has two Network Interface Cards for the two networks it belongs to. Once the frame is received by the physical layer on the router, it is passed on the data link layer. The data link layer removes the header and trailer from the frame and passes the packet to the network layer. The network layer I P program looks at the destination I P address in the packet and determines the next node it needs to send the packet. The packet is then passed on to the data link layer in the second network interface card on the router. The data link layer adds a new header and trailer and includes the MAC address of the next destination node. Then the frame is passed to the physical layer which transmits the bits to the next node. This bits reach the destination Network Interface Card after several iterations of the previous process in which the next destination nodes are determined. The data link layer in the Network Interface Card firmware receives the frame and removes the header and trailer and passes the packet to the network layer. The network layer removes the header and passes the segment to the transport layer. The transport layer removes the header in the segment and passes the payload to the application layer. The message is then presented to the web server applicatio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838200" y="1845188"/>
            <a:ext cx="6397752" cy="2883408"/>
          </a:xfrm>
        </p:spPr>
      </p:pic>
      <p:sp>
        <p:nvSpPr>
          <p:cNvPr id="4" name="Text Placeholder 3"/>
          <p:cNvSpPr>
            <a:spLocks noGrp="1"/>
          </p:cNvSpPr>
          <p:nvPr>
            <p:ph type="body" sz="quarter" idx="11"/>
          </p:nvPr>
        </p:nvSpPr>
        <p:spPr>
          <a:xfrm>
            <a:off x="7478972" y="4826643"/>
            <a:ext cx="3976406" cy="1052177"/>
          </a:xfrm>
        </p:spPr>
        <p:txBody>
          <a:bodyPr/>
          <a:lstStyle/>
          <a:p>
            <a:r>
              <a:rPr lang="en-US" altLang="zh-CN" b="1" dirty="0"/>
              <a:t>Figure 1-20  </a:t>
            </a:r>
            <a:r>
              <a:rPr lang="en-US" altLang="zh-CN" dirty="0"/>
              <a:t>Follow the red line to see how the OSI layers work when a browser makes a request to a web server</a:t>
            </a:r>
            <a:endParaRPr lang="zh-CN" altLang="en-US" dirty="0"/>
          </a:p>
        </p:txBody>
      </p:sp>
    </p:spTree>
    <p:extLst>
      <p:ext uri="{BB962C8B-B14F-4D97-AF65-F5344CB8AC3E}">
        <p14:creationId xmlns:p14="http://schemas.microsoft.com/office/powerpoint/2010/main" val="2762511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 </a:t>
            </a:r>
          </a:p>
        </p:txBody>
      </p:sp>
      <p:sp>
        <p:nvSpPr>
          <p:cNvPr id="2" name="Text Placeholder 1"/>
          <p:cNvSpPr>
            <a:spLocks noGrp="1"/>
          </p:cNvSpPr>
          <p:nvPr>
            <p:ph type="body" sz="quarter" idx="15"/>
          </p:nvPr>
        </p:nvSpPr>
        <p:spPr/>
        <p:txBody>
          <a:bodyPr/>
          <a:lstStyle/>
          <a:p>
            <a:r>
              <a:rPr lang="en-US" dirty="0"/>
              <a:t>Which OSI layer adds both a header and a trailer?</a:t>
            </a:r>
          </a:p>
          <a:p>
            <a:pPr marL="457200" indent="-457200">
              <a:buAutoNum type="alphaLcPeriod"/>
            </a:pPr>
            <a:r>
              <a:rPr lang="en-US" dirty="0"/>
              <a:t>Transport layer</a:t>
            </a:r>
          </a:p>
          <a:p>
            <a:pPr marL="457200" indent="-457200">
              <a:buFont typeface="Arial" panose="020B0604020202020204" pitchFamily="34" charset="0"/>
              <a:buAutoNum type="alphaLcPeriod"/>
            </a:pPr>
            <a:r>
              <a:rPr lang="en-US" dirty="0"/>
              <a:t>Network layer</a:t>
            </a:r>
          </a:p>
          <a:p>
            <a:pPr marL="457200" indent="-457200">
              <a:buFont typeface="Arial" panose="020B0604020202020204" pitchFamily="34" charset="0"/>
              <a:buAutoNum type="alphaLcPeriod"/>
            </a:pPr>
            <a:r>
              <a:rPr lang="en-US" dirty="0"/>
              <a:t>Data link layer</a:t>
            </a:r>
          </a:p>
          <a:p>
            <a:pPr marL="457200" indent="-457200">
              <a:buFont typeface="Arial" panose="020B0604020202020204" pitchFamily="34" charset="0"/>
              <a:buAutoNum type="alphaLcPeriod"/>
            </a:pPr>
            <a:r>
              <a:rPr lang="en-US" dirty="0"/>
              <a:t>Physical layer</a:t>
            </a:r>
          </a:p>
        </p:txBody>
      </p:sp>
    </p:spTree>
    <p:extLst>
      <p:ext uri="{BB962C8B-B14F-4D97-AF65-F5344CB8AC3E}">
        <p14:creationId xmlns:p14="http://schemas.microsoft.com/office/powerpoint/2010/main" val="200686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1-2: Answer</a:t>
            </a:r>
          </a:p>
        </p:txBody>
      </p:sp>
      <p:sp>
        <p:nvSpPr>
          <p:cNvPr id="2" name="Text Placeholder 1"/>
          <p:cNvSpPr>
            <a:spLocks noGrp="1"/>
          </p:cNvSpPr>
          <p:nvPr>
            <p:ph type="body" sz="quarter" idx="15"/>
          </p:nvPr>
        </p:nvSpPr>
        <p:spPr/>
        <p:txBody>
          <a:bodyPr/>
          <a:lstStyle/>
          <a:p>
            <a:r>
              <a:rPr lang="en-US" dirty="0"/>
              <a:t>Which OSI layer adds both a header and a trailer?</a:t>
            </a:r>
          </a:p>
          <a:p>
            <a:pPr>
              <a:spcBef>
                <a:spcPts val="600"/>
              </a:spcBef>
              <a:spcAft>
                <a:spcPts val="600"/>
              </a:spcAft>
            </a:pPr>
            <a:endParaRPr lang="en-US" b="1" dirty="0"/>
          </a:p>
          <a:p>
            <a:pPr>
              <a:spcBef>
                <a:spcPts val="600"/>
              </a:spcBef>
              <a:spcAft>
                <a:spcPts val="600"/>
              </a:spcAft>
            </a:pPr>
            <a:r>
              <a:rPr lang="en-US" b="1" dirty="0"/>
              <a:t>Answer: c. Data link layer</a:t>
            </a:r>
          </a:p>
          <a:p>
            <a:pPr>
              <a:spcBef>
                <a:spcPts val="600"/>
              </a:spcBef>
              <a:spcAft>
                <a:spcPts val="600"/>
              </a:spcAft>
            </a:pPr>
            <a:r>
              <a:rPr lang="en-US" b="1" dirty="0"/>
              <a:t>The data link layer puts its control information in a data link layer header and also attaches control information to the end of the packet in a trailer</a:t>
            </a:r>
          </a:p>
        </p:txBody>
      </p:sp>
    </p:spTree>
    <p:extLst>
      <p:ext uri="{BB962C8B-B14F-4D97-AF65-F5344CB8AC3E}">
        <p14:creationId xmlns:p14="http://schemas.microsoft.com/office/powerpoint/2010/main" val="401687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Safety Procedures and Policies</a:t>
            </a:r>
            <a:endParaRPr lang="zh-CN" altLang="en-US" dirty="0"/>
          </a:p>
        </p:txBody>
      </p:sp>
      <p:sp>
        <p:nvSpPr>
          <p:cNvPr id="3" name="Text Placeholder 2"/>
          <p:cNvSpPr>
            <a:spLocks noGrp="1"/>
          </p:cNvSpPr>
          <p:nvPr>
            <p:ph type="body" sz="quarter" idx="17"/>
          </p:nvPr>
        </p:nvSpPr>
        <p:spPr/>
        <p:txBody>
          <a:bodyPr/>
          <a:lstStyle/>
          <a:p>
            <a:r>
              <a:rPr lang="en-US" altLang="zh-CN" dirty="0"/>
              <a:t>Network and computer technicians need to know how to protect themselves</a:t>
            </a:r>
          </a:p>
          <a:p>
            <a:pPr lvl="1"/>
            <a:r>
              <a:rPr lang="en-US" altLang="zh-CN" dirty="0"/>
              <a:t>As wells as protect sensitive electronic components</a:t>
            </a:r>
          </a:p>
          <a:p>
            <a:r>
              <a:rPr lang="en-US" altLang="zh-CN" dirty="0"/>
              <a:t>This section takes a look at some best practices for safety</a:t>
            </a:r>
          </a:p>
          <a:p>
            <a:endParaRPr lang="en-US" altLang="zh-CN" dirty="0"/>
          </a:p>
          <a:p>
            <a:endParaRPr lang="zh-CN" altLang="en-US" dirty="0"/>
          </a:p>
        </p:txBody>
      </p:sp>
    </p:spTree>
    <p:extLst>
      <p:ext uri="{BB962C8B-B14F-4D97-AF65-F5344CB8AC3E}">
        <p14:creationId xmlns:p14="http://schemas.microsoft.com/office/powerpoint/2010/main" val="62292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Emergency Procedures</a:t>
            </a:r>
            <a:endParaRPr lang="zh-CN" altLang="en-US" dirty="0"/>
          </a:p>
        </p:txBody>
      </p:sp>
      <p:sp>
        <p:nvSpPr>
          <p:cNvPr id="3" name="Text Placeholder 2"/>
          <p:cNvSpPr>
            <a:spLocks noGrp="1"/>
          </p:cNvSpPr>
          <p:nvPr>
            <p:ph type="body" sz="quarter" idx="17"/>
          </p:nvPr>
        </p:nvSpPr>
        <p:spPr/>
        <p:txBody>
          <a:bodyPr/>
          <a:lstStyle/>
          <a:p>
            <a:r>
              <a:rPr lang="en-US" altLang="zh-CN" dirty="0"/>
              <a:t>Know the best escape route or emergency exit</a:t>
            </a:r>
          </a:p>
          <a:p>
            <a:r>
              <a:rPr lang="en-US" altLang="zh-CN" dirty="0"/>
              <a:t>Fire Suppression Systems - have a fire suppression system in the data center that includes:</a:t>
            </a:r>
          </a:p>
          <a:p>
            <a:pPr lvl="1"/>
            <a:r>
              <a:rPr lang="en-US" altLang="zh-CN" dirty="0"/>
              <a:t>Emergency alert system</a:t>
            </a:r>
          </a:p>
          <a:p>
            <a:pPr lvl="1"/>
            <a:r>
              <a:rPr lang="en-US" altLang="zh-CN" dirty="0"/>
              <a:t>Portable fire extinguishers</a:t>
            </a:r>
          </a:p>
          <a:p>
            <a:pPr lvl="1"/>
            <a:r>
              <a:rPr lang="en-US" altLang="zh-CN" dirty="0"/>
              <a:t>Emergency power-off switch</a:t>
            </a:r>
          </a:p>
          <a:p>
            <a:r>
              <a:rPr lang="en-US" altLang="zh-CN" dirty="0"/>
              <a:t>Ask yourself: Does the security system allow access during a failure (fail open) or deny access during the failure (fail close)?</a:t>
            </a:r>
          </a:p>
          <a:p>
            <a:r>
              <a:rPr lang="en-US" altLang="zh-CN" dirty="0"/>
              <a:t>An </a:t>
            </a:r>
            <a:r>
              <a:rPr lang="en-US" altLang="zh-CN" b="1" dirty="0"/>
              <a:t>SDS (safety data sheet) </a:t>
            </a:r>
            <a:r>
              <a:rPr lang="en-US" altLang="zh-CN" dirty="0"/>
              <a:t>explains how to properly handle substances such as chemical solvents and how to dispose of them</a:t>
            </a:r>
          </a:p>
          <a:p>
            <a:pPr lvl="1"/>
            <a:r>
              <a:rPr lang="en-US" altLang="zh-CN" dirty="0"/>
              <a:t>Includes information such as identification, first-aid measures, fire-fighting measures, accidental release measures, handling and storage guidelines, exposure controls, and physical and chemical properties</a:t>
            </a:r>
          </a:p>
          <a:p>
            <a:endParaRPr lang="en-US" altLang="zh-CN" dirty="0"/>
          </a:p>
          <a:p>
            <a:endParaRPr lang="zh-CN" altLang="en-US" dirty="0"/>
          </a:p>
        </p:txBody>
      </p:sp>
    </p:spTree>
    <p:extLst>
      <p:ext uri="{BB962C8B-B14F-4D97-AF65-F5344CB8AC3E}">
        <p14:creationId xmlns:p14="http://schemas.microsoft.com/office/powerpoint/2010/main" val="7729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Safety Procedures (1 of 4)</a:t>
            </a:r>
            <a:endParaRPr lang="zh-CN" altLang="en-US" dirty="0"/>
          </a:p>
        </p:txBody>
      </p:sp>
      <p:sp>
        <p:nvSpPr>
          <p:cNvPr id="3" name="Text Placeholder 2"/>
          <p:cNvSpPr>
            <a:spLocks noGrp="1"/>
          </p:cNvSpPr>
          <p:nvPr>
            <p:ph type="body" sz="quarter" idx="17"/>
          </p:nvPr>
        </p:nvSpPr>
        <p:spPr/>
        <p:txBody>
          <a:bodyPr/>
          <a:lstStyle/>
          <a:p>
            <a:r>
              <a:rPr lang="en-US" altLang="zh-CN" dirty="0"/>
              <a:t>Electrical and tool safety is generally regulated by </a:t>
            </a:r>
            <a:r>
              <a:rPr lang="en-US" altLang="zh-CN" b="1" dirty="0"/>
              <a:t>OSHA (Occupational Safety and Health Administration)</a:t>
            </a:r>
          </a:p>
          <a:p>
            <a:r>
              <a:rPr lang="en-US" altLang="zh-CN" dirty="0"/>
              <a:t>OSHA guidelines when using power tools:</a:t>
            </a:r>
          </a:p>
          <a:p>
            <a:pPr lvl="1"/>
            <a:r>
              <a:rPr lang="en-US" altLang="zh-CN" dirty="0"/>
              <a:t>Wear </a:t>
            </a:r>
            <a:r>
              <a:rPr lang="en-US" altLang="zh-CN" b="1" dirty="0"/>
              <a:t>PPE (personal protective equipment)</a:t>
            </a:r>
          </a:p>
          <a:p>
            <a:pPr lvl="1"/>
            <a:r>
              <a:rPr lang="en-US" altLang="zh-CN" dirty="0"/>
              <a:t>Keep all tools in good condition and properly store tools not in use</a:t>
            </a:r>
          </a:p>
          <a:p>
            <a:pPr lvl="1"/>
            <a:r>
              <a:rPr lang="en-US" altLang="zh-CN" dirty="0"/>
              <a:t>Use the right tool for the job and operate the tool according to the manufacturer’s instructions</a:t>
            </a:r>
          </a:p>
          <a:p>
            <a:pPr lvl="1"/>
            <a:r>
              <a:rPr lang="en-US" altLang="zh-CN" dirty="0"/>
              <a:t>Watch out for trip hazards, so you and others don’t stumble on a tool or cord</a:t>
            </a:r>
          </a:p>
          <a:p>
            <a:endParaRPr lang="en-US" altLang="zh-CN" dirty="0"/>
          </a:p>
          <a:p>
            <a:endParaRPr lang="zh-CN" altLang="en-US" dirty="0"/>
          </a:p>
        </p:txBody>
      </p:sp>
    </p:spTree>
    <p:extLst>
      <p:ext uri="{BB962C8B-B14F-4D97-AF65-F5344CB8AC3E}">
        <p14:creationId xmlns:p14="http://schemas.microsoft.com/office/powerpoint/2010/main" val="180777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Safety Procedures (2 of 4)</a:t>
            </a:r>
            <a:endParaRPr lang="zh-CN" altLang="en-US" dirty="0"/>
          </a:p>
        </p:txBody>
      </p:sp>
      <p:sp>
        <p:nvSpPr>
          <p:cNvPr id="3" name="Text Placeholder 2"/>
          <p:cNvSpPr>
            <a:spLocks noGrp="1"/>
          </p:cNvSpPr>
          <p:nvPr>
            <p:ph type="body" sz="quarter" idx="17"/>
          </p:nvPr>
        </p:nvSpPr>
        <p:spPr/>
        <p:txBody>
          <a:bodyPr/>
          <a:lstStyle/>
          <a:p>
            <a:r>
              <a:rPr lang="en-US" altLang="zh-CN" dirty="0"/>
              <a:t>Lifting Heavy Objects - follow these guidelines:</a:t>
            </a:r>
          </a:p>
          <a:p>
            <a:pPr lvl="1"/>
            <a:r>
              <a:rPr lang="en-US" altLang="zh-CN" dirty="0"/>
              <a:t>Decide which side of object to face so load is most balanced</a:t>
            </a:r>
          </a:p>
          <a:p>
            <a:pPr lvl="1"/>
            <a:r>
              <a:rPr lang="en-US" altLang="zh-CN" dirty="0"/>
              <a:t>Stand close to the object with your feet apart</a:t>
            </a:r>
          </a:p>
          <a:p>
            <a:pPr lvl="1"/>
            <a:r>
              <a:rPr lang="en-US" altLang="zh-CN" dirty="0"/>
              <a:t>Keep your back straight, bend knees and grip load</a:t>
            </a:r>
          </a:p>
          <a:p>
            <a:pPr lvl="1"/>
            <a:r>
              <a:rPr lang="en-US" altLang="zh-CN" dirty="0"/>
              <a:t>Lift with your legs, arms, and shoulders (not your back or stomach)</a:t>
            </a:r>
          </a:p>
          <a:p>
            <a:pPr lvl="1"/>
            <a:r>
              <a:rPr lang="en-US" altLang="zh-CN" dirty="0"/>
              <a:t>Keep the load close to your body and avoid twisting your body while you’re holding it</a:t>
            </a:r>
          </a:p>
          <a:p>
            <a:pPr lvl="1"/>
            <a:r>
              <a:rPr lang="en-US" altLang="zh-CN" dirty="0"/>
              <a:t>To put the object down, keep your back as straight as possible and lower object by bending your knees</a:t>
            </a:r>
          </a:p>
          <a:p>
            <a:endParaRPr lang="zh-CN" altLang="en-US" dirty="0"/>
          </a:p>
        </p:txBody>
      </p:sp>
    </p:spTree>
    <p:extLst>
      <p:ext uri="{BB962C8B-B14F-4D97-AF65-F5344CB8AC3E}">
        <p14:creationId xmlns:p14="http://schemas.microsoft.com/office/powerpoint/2010/main" val="316086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Safety Procedures (3 of 4)</a:t>
            </a:r>
            <a:endParaRPr lang="zh-CN" altLang="en-US" dirty="0"/>
          </a:p>
        </p:txBody>
      </p:sp>
      <p:sp>
        <p:nvSpPr>
          <p:cNvPr id="3" name="Text Placeholder 2"/>
          <p:cNvSpPr>
            <a:spLocks noGrp="1"/>
          </p:cNvSpPr>
          <p:nvPr>
            <p:ph type="body" sz="quarter" idx="17"/>
          </p:nvPr>
        </p:nvSpPr>
        <p:spPr/>
        <p:txBody>
          <a:bodyPr/>
          <a:lstStyle/>
          <a:p>
            <a:r>
              <a:rPr lang="en-US" altLang="zh-CN" dirty="0"/>
              <a:t>Protecting Against Static Electricity </a:t>
            </a:r>
          </a:p>
          <a:p>
            <a:pPr lvl="1"/>
            <a:r>
              <a:rPr lang="en-US" altLang="zh-CN" dirty="0"/>
              <a:t>Computer components are grounded inside a computer case</a:t>
            </a:r>
          </a:p>
          <a:p>
            <a:pPr lvl="1"/>
            <a:r>
              <a:rPr lang="en-US" altLang="zh-CN" b="1" dirty="0"/>
              <a:t>Grounding </a:t>
            </a:r>
            <a:r>
              <a:rPr lang="en-US" altLang="zh-CN" dirty="0"/>
              <a:t>means that a device is connected directly to the earth</a:t>
            </a:r>
          </a:p>
          <a:p>
            <a:r>
              <a:rPr lang="en-US" altLang="zh-CN" dirty="0"/>
              <a:t>Sensitive electronic components can be damaged by </a:t>
            </a:r>
            <a:r>
              <a:rPr lang="en-US" altLang="zh-CN" b="1" dirty="0"/>
              <a:t>ESD (electrostatic discharge)</a:t>
            </a:r>
          </a:p>
          <a:p>
            <a:r>
              <a:rPr lang="en-US" altLang="zh-CN" dirty="0"/>
              <a:t>Static electricity can cause two types of damage:</a:t>
            </a:r>
          </a:p>
          <a:p>
            <a:pPr lvl="1"/>
            <a:r>
              <a:rPr lang="en-US" altLang="zh-CN" dirty="0"/>
              <a:t>Catastrophic failure - destroyed beyond use</a:t>
            </a:r>
          </a:p>
          <a:p>
            <a:pPr lvl="1"/>
            <a:r>
              <a:rPr lang="en-US" altLang="zh-CN" dirty="0"/>
              <a:t>Upset failure - shorten the life of a component</a:t>
            </a:r>
          </a:p>
          <a:p>
            <a:endParaRPr lang="zh-CN" altLang="en-US" dirty="0"/>
          </a:p>
        </p:txBody>
      </p:sp>
    </p:spTree>
    <p:extLst>
      <p:ext uri="{BB962C8B-B14F-4D97-AF65-F5344CB8AC3E}">
        <p14:creationId xmlns:p14="http://schemas.microsoft.com/office/powerpoint/2010/main" val="1955488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Peer-to-Peer Network Model (1 of 2)</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In a </a:t>
            </a:r>
            <a:r>
              <a:rPr lang="en-US" altLang="zh-CN" b="1" dirty="0"/>
              <a:t>peer-to-peer (P2P) network model </a:t>
            </a:r>
            <a:r>
              <a:rPr lang="en-US" altLang="zh-CN" dirty="0"/>
              <a:t>the OS of each computer on the network is responsible for controlling access to its resources</a:t>
            </a:r>
          </a:p>
          <a:p>
            <a:pPr lvl="1"/>
            <a:r>
              <a:rPr lang="en-US" altLang="zh-CN" dirty="0"/>
              <a:t>There is no centralized control</a:t>
            </a:r>
          </a:p>
          <a:p>
            <a:r>
              <a:rPr lang="en-US" altLang="zh-CN" dirty="0"/>
              <a:t>Computers, called nodes or hosts, form a logical group of computers and users</a:t>
            </a:r>
          </a:p>
          <a:p>
            <a:pPr lvl="1"/>
            <a:r>
              <a:rPr lang="en-US" altLang="zh-CN" dirty="0"/>
              <a:t>Each computer controls its own administration, resources, and security</a:t>
            </a:r>
          </a:p>
          <a:p>
            <a:r>
              <a:rPr lang="en-US" altLang="zh-CN" dirty="0"/>
              <a:t>Advantages</a:t>
            </a:r>
          </a:p>
          <a:p>
            <a:pPr lvl="1"/>
            <a:r>
              <a:rPr lang="en-US" altLang="zh-CN" dirty="0"/>
              <a:t>Simple configuration</a:t>
            </a:r>
          </a:p>
          <a:p>
            <a:pPr lvl="1"/>
            <a:r>
              <a:rPr lang="en-US" altLang="zh-CN" dirty="0"/>
              <a:t>Less expensive compared to other network models</a:t>
            </a:r>
          </a:p>
          <a:p>
            <a:r>
              <a:rPr lang="en-US" altLang="zh-CN" dirty="0"/>
              <a:t>Disadvantages</a:t>
            </a:r>
          </a:p>
          <a:p>
            <a:pPr lvl="1"/>
            <a:r>
              <a:rPr lang="en-US" altLang="zh-CN" dirty="0"/>
              <a:t>Not scalable</a:t>
            </a:r>
          </a:p>
          <a:p>
            <a:pPr lvl="1"/>
            <a:r>
              <a:rPr lang="en-US" altLang="zh-CN" dirty="0"/>
              <a:t>Not necessarily secure</a:t>
            </a:r>
          </a:p>
          <a:p>
            <a:pPr lvl="1"/>
            <a:r>
              <a:rPr lang="en-US" altLang="zh-CN" dirty="0"/>
              <a:t>Not practical for large installations</a:t>
            </a:r>
          </a:p>
          <a:p>
            <a:endParaRPr lang="zh-CN" altLang="en-US" dirty="0"/>
          </a:p>
        </p:txBody>
      </p:sp>
    </p:spTree>
    <p:extLst>
      <p:ext uri="{BB962C8B-B14F-4D97-AF65-F5344CB8AC3E}">
        <p14:creationId xmlns:p14="http://schemas.microsoft.com/office/powerpoint/2010/main" val="229265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Safety Procedures (4 of 4)</a:t>
            </a:r>
            <a:endParaRPr lang="zh-CN" altLang="en-US" dirty="0"/>
          </a:p>
        </p:txBody>
      </p:sp>
      <p:sp>
        <p:nvSpPr>
          <p:cNvPr id="3" name="Text Placeholder 2"/>
          <p:cNvSpPr>
            <a:spLocks noGrp="1"/>
          </p:cNvSpPr>
          <p:nvPr>
            <p:ph type="body" sz="quarter" idx="17"/>
          </p:nvPr>
        </p:nvSpPr>
        <p:spPr/>
        <p:txBody>
          <a:bodyPr/>
          <a:lstStyle/>
          <a:p>
            <a:r>
              <a:rPr lang="en-US" altLang="zh-CN" dirty="0"/>
              <a:t>Before touching a component, ground yourself by:</a:t>
            </a:r>
          </a:p>
          <a:p>
            <a:pPr lvl="1"/>
            <a:r>
              <a:rPr lang="en-US" altLang="zh-CN" dirty="0"/>
              <a:t>Wearing an ESD strap around your wrist that clips onto the chassis or computer case</a:t>
            </a:r>
          </a:p>
          <a:p>
            <a:pPr lvl="1"/>
            <a:r>
              <a:rPr lang="en-US" altLang="zh-CN" dirty="0"/>
              <a:t>Touching the case before touching any component inside the case</a:t>
            </a:r>
          </a:p>
          <a:p>
            <a:pPr lvl="1"/>
            <a:r>
              <a:rPr lang="en-US" altLang="zh-CN" dirty="0"/>
              <a:t>Storing a component inside an antistatic bag</a:t>
            </a:r>
          </a:p>
          <a:p>
            <a:r>
              <a:rPr lang="en-US" altLang="zh-CN" dirty="0"/>
              <a:t>In addition to protecting against ESD, always shut down and unplug a computer before working inside it</a:t>
            </a:r>
          </a:p>
          <a:p>
            <a:endParaRPr lang="zh-CN" altLang="en-US" dirty="0"/>
          </a:p>
        </p:txBody>
      </p:sp>
    </p:spTree>
    <p:extLst>
      <p:ext uri="{BB962C8B-B14F-4D97-AF65-F5344CB8AC3E}">
        <p14:creationId xmlns:p14="http://schemas.microsoft.com/office/powerpoint/2010/main" val="2368918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Troubleshooting Network Problems</a:t>
            </a:r>
            <a:endParaRPr lang="zh-CN" altLang="en-US" dirty="0"/>
          </a:p>
        </p:txBody>
      </p:sp>
      <p:sp>
        <p:nvSpPr>
          <p:cNvPr id="3" name="Text Placeholder 2"/>
          <p:cNvSpPr>
            <a:spLocks noGrp="1"/>
          </p:cNvSpPr>
          <p:nvPr>
            <p:ph type="body" sz="quarter" idx="17"/>
          </p:nvPr>
        </p:nvSpPr>
        <p:spPr/>
        <p:txBody>
          <a:bodyPr/>
          <a:lstStyle/>
          <a:p>
            <a:r>
              <a:rPr lang="en-US" altLang="zh-CN" dirty="0"/>
              <a:t>Troubleshooting steps used by most expert networking troubleshooters:</a:t>
            </a:r>
          </a:p>
          <a:p>
            <a:pPr lvl="1"/>
            <a:r>
              <a:rPr lang="en-US" altLang="zh-CN" dirty="0"/>
              <a:t>Step 1: Identify the problem and its symptoms</a:t>
            </a:r>
          </a:p>
          <a:p>
            <a:pPr lvl="1"/>
            <a:r>
              <a:rPr lang="en-US" altLang="zh-CN" dirty="0"/>
              <a:t>Step 2: Establish theory of probable cause</a:t>
            </a:r>
          </a:p>
          <a:p>
            <a:pPr lvl="1"/>
            <a:r>
              <a:rPr lang="en-US" altLang="zh-CN" dirty="0"/>
              <a:t>Step 3: Test your theory to determine cause</a:t>
            </a:r>
          </a:p>
          <a:p>
            <a:pPr lvl="1"/>
            <a:r>
              <a:rPr lang="en-US" altLang="zh-CN" dirty="0"/>
              <a:t>Step 4: Establish a plan for resolving the problem</a:t>
            </a:r>
          </a:p>
          <a:p>
            <a:pPr lvl="1"/>
            <a:r>
              <a:rPr lang="en-US" altLang="zh-CN" dirty="0"/>
              <a:t>Step 5: Implement the solution or escalate the problem</a:t>
            </a:r>
          </a:p>
          <a:p>
            <a:pPr lvl="1"/>
            <a:r>
              <a:rPr lang="en-US" altLang="zh-CN" dirty="0"/>
              <a:t>Step 6: Verify full functionality and implement preventative measures</a:t>
            </a:r>
          </a:p>
          <a:p>
            <a:pPr lvl="1"/>
            <a:r>
              <a:rPr lang="en-US" altLang="zh-CN" dirty="0"/>
              <a:t>Step 7: Document findings, actions, outcomes</a:t>
            </a:r>
          </a:p>
          <a:p>
            <a:endParaRPr lang="zh-CN" altLang="en-US" dirty="0"/>
          </a:p>
        </p:txBody>
      </p:sp>
    </p:spTree>
    <p:extLst>
      <p:ext uri="{BB962C8B-B14F-4D97-AF65-F5344CB8AC3E}">
        <p14:creationId xmlns:p14="http://schemas.microsoft.com/office/powerpoint/2010/main" val="202329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Self-Assessment</a:t>
            </a:r>
          </a:p>
        </p:txBody>
      </p:sp>
      <p:sp>
        <p:nvSpPr>
          <p:cNvPr id="2" name="Text Placeholder 1"/>
          <p:cNvSpPr>
            <a:spLocks noGrp="1"/>
          </p:cNvSpPr>
          <p:nvPr>
            <p:ph type="body" sz="quarter" idx="15"/>
          </p:nvPr>
        </p:nvSpPr>
        <p:spPr/>
        <p:txBody>
          <a:bodyPr/>
          <a:lstStyle/>
          <a:p>
            <a:r>
              <a:rPr lang="en-US" dirty="0"/>
              <a:t>What networking hardware devices have you used in the past? </a:t>
            </a:r>
          </a:p>
          <a:p>
            <a:endParaRPr lang="en-US" dirty="0"/>
          </a:p>
          <a:p>
            <a:r>
              <a:rPr lang="en-US" dirty="0"/>
              <a:t>What type of network or computer safety issues have you (or a friend or another student) experienced? How did you troubleshoot those issues?  </a:t>
            </a:r>
          </a:p>
          <a:p>
            <a:endParaRPr lang="en-US" sz="2000" dirty="0"/>
          </a:p>
        </p:txBody>
      </p:sp>
    </p:spTree>
    <p:extLst>
      <p:ext uri="{BB962C8B-B14F-4D97-AF65-F5344CB8AC3E}">
        <p14:creationId xmlns:p14="http://schemas.microsoft.com/office/powerpoint/2010/main" val="42213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2" name="Text Placeholder 1"/>
          <p:cNvSpPr>
            <a:spLocks noGrp="1"/>
          </p:cNvSpPr>
          <p:nvPr>
            <p:ph type="body" sz="quarter" idx="15"/>
          </p:nvPr>
        </p:nvSpPr>
        <p:spPr/>
        <p:txBody>
          <a:bodyPr/>
          <a:lstStyle/>
          <a:p>
            <a:pPr>
              <a:lnSpc>
                <a:spcPct val="100000"/>
              </a:lnSpc>
              <a:spcBef>
                <a:spcPts val="1800"/>
              </a:spcBef>
            </a:pPr>
            <a:r>
              <a:rPr lang="en-US" dirty="0"/>
              <a:t>Now that the lesson has ended, you should be able to:</a:t>
            </a:r>
          </a:p>
          <a:p>
            <a:pPr marL="342900" indent="-342900">
              <a:lnSpc>
                <a:spcPct val="100000"/>
              </a:lnSpc>
              <a:spcBef>
                <a:spcPts val="0"/>
              </a:spcBef>
              <a:buFont typeface="Arial" panose="020B0604020202020204" pitchFamily="34" charset="0"/>
              <a:buChar char="•"/>
            </a:pPr>
            <a:r>
              <a:rPr lang="en-US" altLang="zh-CN" dirty="0">
                <a:latin typeface="Arial"/>
                <a:cs typeface="Arial"/>
              </a:rPr>
              <a:t>Distinguish between peer-to-peer and client-server networks</a:t>
            </a:r>
          </a:p>
          <a:p>
            <a:pPr marL="342900" indent="-342900">
              <a:lnSpc>
                <a:spcPct val="100000"/>
              </a:lnSpc>
              <a:spcBef>
                <a:spcPts val="0"/>
              </a:spcBef>
              <a:buFont typeface="Arial" panose="020B0604020202020204" pitchFamily="34" charset="0"/>
              <a:buChar char="•"/>
            </a:pPr>
            <a:r>
              <a:rPr lang="en-US" altLang="zh-CN" dirty="0">
                <a:latin typeface="Arial"/>
                <a:cs typeface="Arial"/>
              </a:rPr>
              <a:t>Identify types of applications and protocols used on a network</a:t>
            </a:r>
          </a:p>
          <a:p>
            <a:pPr marL="342900" indent="-342900">
              <a:lnSpc>
                <a:spcPct val="100000"/>
              </a:lnSpc>
              <a:spcBef>
                <a:spcPts val="0"/>
              </a:spcBef>
              <a:buFont typeface="Arial" panose="020B0604020202020204" pitchFamily="34" charset="0"/>
              <a:buChar char="•"/>
            </a:pPr>
            <a:r>
              <a:rPr lang="en-US" altLang="zh-CN" dirty="0">
                <a:latin typeface="Arial"/>
                <a:cs typeface="Arial"/>
              </a:rPr>
              <a:t>Describe various networking hardware devices and the most common physical topologies</a:t>
            </a:r>
          </a:p>
          <a:p>
            <a:pPr marL="342900" indent="-342900">
              <a:lnSpc>
                <a:spcPct val="100000"/>
              </a:lnSpc>
              <a:spcBef>
                <a:spcPts val="0"/>
              </a:spcBef>
              <a:buFont typeface="Arial" panose="020B0604020202020204" pitchFamily="34" charset="0"/>
              <a:buChar char="•"/>
            </a:pPr>
            <a:r>
              <a:rPr lang="en-US" altLang="zh-CN" dirty="0">
                <a:latin typeface="Arial"/>
                <a:cs typeface="Arial"/>
              </a:rPr>
              <a:t>Describe the seven layers of the OSI model</a:t>
            </a:r>
          </a:p>
          <a:p>
            <a:pPr marL="342900" indent="-342900">
              <a:lnSpc>
                <a:spcPct val="100000"/>
              </a:lnSpc>
              <a:spcBef>
                <a:spcPts val="0"/>
              </a:spcBef>
              <a:buFont typeface="Arial" panose="020B0604020202020204" pitchFamily="34" charset="0"/>
              <a:buChar char="•"/>
            </a:pPr>
            <a:r>
              <a:rPr lang="en-US" altLang="zh-CN" dirty="0">
                <a:latin typeface="Arial"/>
                <a:cs typeface="Arial"/>
              </a:rPr>
              <a:t>Explain best practices for safety when working with networks and computers</a:t>
            </a:r>
          </a:p>
          <a:p>
            <a:pPr marL="342900" indent="-342900">
              <a:lnSpc>
                <a:spcPct val="100000"/>
              </a:lnSpc>
              <a:spcBef>
                <a:spcPts val="0"/>
              </a:spcBef>
              <a:buFont typeface="Arial" panose="020B0604020202020204" pitchFamily="34" charset="0"/>
              <a:buChar char="•"/>
            </a:pPr>
            <a:r>
              <a:rPr lang="en-US" altLang="zh-CN" dirty="0">
                <a:latin typeface="Arial"/>
                <a:cs typeface="Arial"/>
              </a:rPr>
              <a:t>Describe the seven-step troubleshooting model for troubleshooting network problems</a:t>
            </a:r>
          </a:p>
          <a:p>
            <a:pPr marL="342900" indent="-342900">
              <a:lnSpc>
                <a:spcPct val="100000"/>
              </a:lnSpc>
              <a:spcBef>
                <a:spcPts val="1800"/>
              </a:spcBef>
              <a:buFont typeface="Arial" panose="020B0604020202020204" pitchFamily="34" charset="0"/>
              <a:buChar char="•"/>
            </a:pPr>
            <a:endParaRPr lang="en-US" dirty="0"/>
          </a:p>
          <a:p>
            <a:pPr marL="342900" indent="-342900">
              <a:lnSpc>
                <a:spcPct val="100000"/>
              </a:lnSpc>
              <a:spcBef>
                <a:spcPts val="1800"/>
              </a:spcBef>
              <a:buFont typeface="Arial" panose="020B0604020202020204" pitchFamily="34" charset="0"/>
              <a:buChar char="•"/>
            </a:pPr>
            <a:endParaRPr lang="en-US" dirty="0"/>
          </a:p>
          <a:p>
            <a:endParaRPr lang="en-US" sz="2000" dirty="0"/>
          </a:p>
        </p:txBody>
      </p:sp>
    </p:spTree>
    <p:extLst>
      <p:ext uri="{BB962C8B-B14F-4D97-AF65-F5344CB8AC3E}">
        <p14:creationId xmlns:p14="http://schemas.microsoft.com/office/powerpoint/2010/main" val="35576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Peer-to-Peer Network Model (2 of 2)</a:t>
            </a:r>
            <a:endParaRPr lang="zh-CN" altLang="en-US" dirty="0"/>
          </a:p>
        </p:txBody>
      </p:sp>
      <p:pic>
        <p:nvPicPr>
          <p:cNvPr id="5" name="Picture Placeholder 4" descr="An illustration showing devices that are connected in a peer-to-peer network. In this network, an Ubuntu Desktop, a Windows 10 desktop, a Mac O S desktop, a Scanner, and a Printer are connected with each device controlling its own resources, communicating directly with other devices, and having no more authority than the other device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60976" y="1353269"/>
            <a:ext cx="4162974" cy="4444528"/>
          </a:xfrm>
        </p:spPr>
      </p:pic>
      <p:sp>
        <p:nvSpPr>
          <p:cNvPr id="4" name="Text Placeholder 3"/>
          <p:cNvSpPr>
            <a:spLocks noGrp="1"/>
          </p:cNvSpPr>
          <p:nvPr>
            <p:ph type="body" sz="quarter" idx="11"/>
          </p:nvPr>
        </p:nvSpPr>
        <p:spPr/>
        <p:txBody>
          <a:bodyPr/>
          <a:lstStyle/>
          <a:p>
            <a:r>
              <a:rPr lang="en-US" altLang="zh-CN" b="1" dirty="0"/>
              <a:t>Figure 1-1  </a:t>
            </a:r>
            <a:r>
              <a:rPr lang="en-US" altLang="zh-CN" dirty="0"/>
              <a:t>In a peer-to-peer network, no computer has more authority than another; each computer controls its own resources and communicates directly with other computers</a:t>
            </a:r>
            <a:endParaRPr lang="zh-CN" altLang="en-US" dirty="0"/>
          </a:p>
        </p:txBody>
      </p:sp>
    </p:spTree>
    <p:extLst>
      <p:ext uri="{BB962C8B-B14F-4D97-AF65-F5344CB8AC3E}">
        <p14:creationId xmlns:p14="http://schemas.microsoft.com/office/powerpoint/2010/main" val="304627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Client-Server Network Model (1 of 3)</a:t>
            </a:r>
            <a:endParaRPr lang="zh-CN" altLang="en-US" dirty="0"/>
          </a:p>
        </p:txBody>
      </p:sp>
      <p:sp>
        <p:nvSpPr>
          <p:cNvPr id="3" name="Text Placeholder 2"/>
          <p:cNvSpPr>
            <a:spLocks noGrp="1"/>
          </p:cNvSpPr>
          <p:nvPr>
            <p:ph type="body" sz="quarter" idx="17"/>
          </p:nvPr>
        </p:nvSpPr>
        <p:spPr/>
        <p:txBody>
          <a:bodyPr/>
          <a:lstStyle/>
          <a:p>
            <a:r>
              <a:rPr lang="en-US" altLang="zh-CN" dirty="0"/>
              <a:t>Resources are managed by the NOS via a centralized directory database</a:t>
            </a:r>
          </a:p>
          <a:p>
            <a:r>
              <a:rPr lang="en-US" altLang="zh-CN" dirty="0"/>
              <a:t>A </a:t>
            </a:r>
            <a:r>
              <a:rPr lang="en-US" altLang="zh-CN" b="1" dirty="0"/>
              <a:t>Windows domain </a:t>
            </a:r>
            <a:r>
              <a:rPr lang="en-US" altLang="zh-CN" dirty="0"/>
              <a:t>is a logical group of computers that a Windows Server can control</a:t>
            </a:r>
          </a:p>
          <a:p>
            <a:r>
              <a:rPr lang="en-US" altLang="zh-CN" b="1" dirty="0"/>
              <a:t>Active Directory (AD) </a:t>
            </a:r>
            <a:r>
              <a:rPr lang="en-US" altLang="zh-CN" dirty="0"/>
              <a:t>is the centralized directory database that contains user account information and security for the entire group of computers</a:t>
            </a:r>
          </a:p>
          <a:p>
            <a:r>
              <a:rPr lang="en-US" altLang="zh-CN" dirty="0"/>
              <a:t>A user can sign on to the network from any computer on the network and gain access to the resources that AD allows</a:t>
            </a:r>
          </a:p>
          <a:p>
            <a:pPr lvl="1"/>
            <a:r>
              <a:rPr lang="en-US" altLang="zh-CN" dirty="0"/>
              <a:t>This process is managed by </a:t>
            </a:r>
            <a:r>
              <a:rPr lang="en-US" altLang="zh-CN" b="1" dirty="0"/>
              <a:t>Active Directory Domain Services (AD DS)</a:t>
            </a:r>
          </a:p>
          <a:p>
            <a:r>
              <a:rPr lang="en-US" altLang="zh-CN" dirty="0"/>
              <a:t>A computer making a request from another is called the </a:t>
            </a:r>
            <a:r>
              <a:rPr lang="en-US" altLang="zh-CN" b="1" dirty="0"/>
              <a:t>client</a:t>
            </a:r>
          </a:p>
          <a:p>
            <a:endParaRPr lang="zh-CN" altLang="en-US" dirty="0"/>
          </a:p>
        </p:txBody>
      </p:sp>
    </p:spTree>
    <p:extLst>
      <p:ext uri="{BB962C8B-B14F-4D97-AF65-F5344CB8AC3E}">
        <p14:creationId xmlns:p14="http://schemas.microsoft.com/office/powerpoint/2010/main" val="191673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Client-Server Network Model (2 of 3)</a:t>
            </a:r>
            <a:endParaRPr lang="zh-CN" altLang="en-US" dirty="0"/>
          </a:p>
        </p:txBody>
      </p:sp>
      <p:pic>
        <p:nvPicPr>
          <p:cNvPr id="5" name="Picture Placeholder 4" descr="An illustration showing a Windows server network. The network is controlled by a Windows server domain controller which contains a domain database or active directory. The following devices are connected to the Windows server. Windows 10 Laptop. Chromebook Desktop. Mac O S Desktop connected to a Scanner. Ubuntu Desktop connected to a local Printer. Network Printe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91226" y="1273214"/>
            <a:ext cx="4156120" cy="4723243"/>
          </a:xfrm>
        </p:spPr>
      </p:pic>
      <p:sp>
        <p:nvSpPr>
          <p:cNvPr id="4" name="Text Placeholder 3"/>
          <p:cNvSpPr>
            <a:spLocks noGrp="1"/>
          </p:cNvSpPr>
          <p:nvPr>
            <p:ph type="body" sz="quarter" idx="11"/>
          </p:nvPr>
        </p:nvSpPr>
        <p:spPr/>
        <p:txBody>
          <a:bodyPr/>
          <a:lstStyle/>
          <a:p>
            <a:r>
              <a:rPr lang="en-US" altLang="zh-CN" b="1" dirty="0"/>
              <a:t>Figure 1-2  </a:t>
            </a:r>
            <a:r>
              <a:rPr lang="en-US" altLang="zh-CN" dirty="0"/>
              <a:t>A Windows domain uses the client-server model to control access to the network, where security on each computer or device is controlled by a centralized database on a domain controller</a:t>
            </a:r>
            <a:endParaRPr lang="zh-CN" altLang="en-US" dirty="0"/>
          </a:p>
        </p:txBody>
      </p:sp>
    </p:spTree>
    <p:extLst>
      <p:ext uri="{BB962C8B-B14F-4D97-AF65-F5344CB8AC3E}">
        <p14:creationId xmlns:p14="http://schemas.microsoft.com/office/powerpoint/2010/main" val="208391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Client-Server Network Model (3 of 3)</a:t>
            </a:r>
            <a:endParaRPr lang="zh-CN" altLang="en-US" dirty="0"/>
          </a:p>
        </p:txBody>
      </p:sp>
      <p:sp>
        <p:nvSpPr>
          <p:cNvPr id="3" name="Text Placeholder 2"/>
          <p:cNvSpPr>
            <a:spLocks noGrp="1"/>
          </p:cNvSpPr>
          <p:nvPr>
            <p:ph type="body" sz="quarter" idx="17"/>
          </p:nvPr>
        </p:nvSpPr>
        <p:spPr/>
        <p:txBody>
          <a:bodyPr/>
          <a:lstStyle/>
          <a:p>
            <a:r>
              <a:rPr lang="en-US" altLang="zh-CN" dirty="0"/>
              <a:t>The NOS is responsible for:</a:t>
            </a:r>
          </a:p>
          <a:p>
            <a:pPr lvl="1"/>
            <a:r>
              <a:rPr lang="en-US" altLang="zh-CN" dirty="0"/>
              <a:t>Managing client data and other resources</a:t>
            </a:r>
          </a:p>
          <a:p>
            <a:pPr lvl="1"/>
            <a:r>
              <a:rPr lang="en-US" altLang="zh-CN" dirty="0"/>
              <a:t>Ensuring authorized user access</a:t>
            </a:r>
          </a:p>
          <a:p>
            <a:pPr lvl="1"/>
            <a:r>
              <a:rPr lang="en-US" altLang="zh-CN" dirty="0"/>
              <a:t>Controlling user file access</a:t>
            </a:r>
          </a:p>
          <a:p>
            <a:pPr lvl="1"/>
            <a:r>
              <a:rPr lang="en-US" altLang="zh-CN" dirty="0"/>
              <a:t>Restricting user network access</a:t>
            </a:r>
          </a:p>
          <a:p>
            <a:pPr lvl="1"/>
            <a:r>
              <a:rPr lang="en-US" altLang="zh-CN" dirty="0"/>
              <a:t>Dictating computer communication rules</a:t>
            </a:r>
          </a:p>
          <a:p>
            <a:pPr lvl="1"/>
            <a:r>
              <a:rPr lang="en-US" altLang="zh-CN" dirty="0"/>
              <a:t>Supplying applications and data files to clients</a:t>
            </a:r>
          </a:p>
          <a:p>
            <a:r>
              <a:rPr lang="en-US" altLang="zh-CN" dirty="0"/>
              <a:t>Servers that have a NOS installed require:</a:t>
            </a:r>
          </a:p>
          <a:p>
            <a:pPr lvl="1"/>
            <a:r>
              <a:rPr lang="en-US" altLang="zh-CN" dirty="0"/>
              <a:t>More memory, processing power, and storage capacity</a:t>
            </a:r>
          </a:p>
          <a:p>
            <a:pPr lvl="1"/>
            <a:r>
              <a:rPr lang="en-US" altLang="zh-CN" dirty="0"/>
              <a:t>Equipped with special hardware to provide network management functions</a:t>
            </a:r>
          </a:p>
          <a:p>
            <a:endParaRPr lang="zh-CN" altLang="en-US" dirty="0"/>
          </a:p>
        </p:txBody>
      </p:sp>
    </p:spTree>
    <p:extLst>
      <p:ext uri="{BB962C8B-B14F-4D97-AF65-F5344CB8AC3E}">
        <p14:creationId xmlns:p14="http://schemas.microsoft.com/office/powerpoint/2010/main" val="316829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Client-Server Applications (1 of 2)</a:t>
            </a:r>
            <a:endParaRPr lang="zh-CN" altLang="en-US" dirty="0"/>
          </a:p>
        </p:txBody>
      </p:sp>
      <p:sp>
        <p:nvSpPr>
          <p:cNvPr id="3" name="Text Placeholder 2"/>
          <p:cNvSpPr>
            <a:spLocks noGrp="1"/>
          </p:cNvSpPr>
          <p:nvPr>
            <p:ph type="body" sz="quarter" idx="17"/>
          </p:nvPr>
        </p:nvSpPr>
        <p:spPr/>
        <p:txBody>
          <a:bodyPr/>
          <a:lstStyle/>
          <a:p>
            <a:r>
              <a:rPr lang="en-US" altLang="zh-CN" b="1" dirty="0"/>
              <a:t>Network services </a:t>
            </a:r>
            <a:r>
              <a:rPr lang="en-US" altLang="zh-CN" dirty="0"/>
              <a:t>are the resources a network makes available to its users</a:t>
            </a:r>
          </a:p>
          <a:p>
            <a:pPr lvl="1"/>
            <a:r>
              <a:rPr lang="en-US" altLang="zh-CN" dirty="0"/>
              <a:t>It includes applications and the data provided by these applications</a:t>
            </a:r>
          </a:p>
          <a:p>
            <a:r>
              <a:rPr lang="en-US" altLang="zh-CN" dirty="0"/>
              <a:t>In </a:t>
            </a:r>
            <a:r>
              <a:rPr lang="en-US" altLang="zh-CN" b="1" dirty="0"/>
              <a:t>client-server applications</a:t>
            </a:r>
            <a:r>
              <a:rPr lang="en-US" altLang="zh-CN" dirty="0"/>
              <a:t>:</a:t>
            </a:r>
          </a:p>
          <a:p>
            <a:pPr lvl="1"/>
            <a:r>
              <a:rPr lang="en-US" altLang="zh-CN" dirty="0"/>
              <a:t>A client computer requests data or a service from a second computer, called the server</a:t>
            </a:r>
          </a:p>
          <a:p>
            <a:endParaRPr lang="zh-CN" altLang="en-US" dirty="0"/>
          </a:p>
        </p:txBody>
      </p:sp>
    </p:spTree>
    <p:extLst>
      <p:ext uri="{BB962C8B-B14F-4D97-AF65-F5344CB8AC3E}">
        <p14:creationId xmlns:p14="http://schemas.microsoft.com/office/powerpoint/2010/main" val="92311697"/>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89A9510EA35640BFF9AA65172B1243" ma:contentTypeVersion="10" ma:contentTypeDescription="Create a new document." ma:contentTypeScope="" ma:versionID="320cf9d96ba60ad326f31ca465b90014">
  <xsd:schema xmlns:xsd="http://www.w3.org/2001/XMLSchema" xmlns:xs="http://www.w3.org/2001/XMLSchema" xmlns:p="http://schemas.microsoft.com/office/2006/metadata/properties" xmlns:ns2="0f302c04-584d-4df5-8948-8b6dd1f3c1a5" xmlns:ns3="48fa25a7-52b6-4e1f-81c8-80356bf0725f" targetNamespace="http://schemas.microsoft.com/office/2006/metadata/properties" ma:root="true" ma:fieldsID="b2b56c629f8f824a699d99d0a50051e2" ns2:_="" ns3:_="">
    <xsd:import namespace="0f302c04-584d-4df5-8948-8b6dd1f3c1a5"/>
    <xsd:import namespace="48fa25a7-52b6-4e1f-81c8-80356bf0725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02c04-584d-4df5-8948-8b6dd1f3c1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Status" ma:index="15" nillable="true" ma:displayName="Status" ma:default="1. In development" ma:format="Dropdown" ma:internalName="Status">
      <xsd:simpleType>
        <xsd:restriction base="dms:Choice">
          <xsd:enumeration value="1. In development"/>
          <xsd:enumeration value="2. COH complete"/>
          <xsd:enumeration value="3. Under LCoE Review"/>
          <xsd:enumeration value="4. Ingested into Atlas"/>
        </xsd:restriction>
      </xsd:simpleType>
    </xsd:element>
  </xsd:schema>
  <xsd:schema xmlns:xsd="http://www.w3.org/2001/XMLSchema" xmlns:xs="http://www.w3.org/2001/XMLSchema" xmlns:dms="http://schemas.microsoft.com/office/2006/documentManagement/types" xmlns:pc="http://schemas.microsoft.com/office/infopath/2007/PartnerControls" targetNamespace="48fa25a7-52b6-4e1f-81c8-80356bf072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8fa25a7-52b6-4e1f-81c8-80356bf0725f">
      <UserInfo>
        <DisplayName/>
        <AccountId xsi:nil="true"/>
        <AccountType/>
      </UserInfo>
    </SharedWithUsers>
    <Status xmlns="0f302c04-584d-4df5-8948-8b6dd1f3c1a5">1. In development</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5D83D5-733A-4FD2-B124-BEA55F840D9D}">
  <ds:schemaRefs>
    <ds:schemaRef ds:uri="0f302c04-584d-4df5-8948-8b6dd1f3c1a5"/>
    <ds:schemaRef ds:uri="48fa25a7-52b6-4e1f-81c8-80356bf072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A9BA192-EF86-48DF-982C-2C526A268392}">
  <ds:schemaRefs>
    <ds:schemaRef ds:uri="http://schemas.microsoft.com/office/infopath/2007/PartnerControls"/>
    <ds:schemaRef ds:uri="48fa25a7-52b6-4e1f-81c8-80356bf0725f"/>
    <ds:schemaRef ds:uri="http://schemas.microsoft.com/office/2006/documentManagement/types"/>
    <ds:schemaRef ds:uri="http://purl.org/dc/dcmitype/"/>
    <ds:schemaRef ds:uri="http://www.w3.org/XML/1998/namespace"/>
    <ds:schemaRef ds:uri="http://purl.org/dc/terms/"/>
    <ds:schemaRef ds:uri="http://purl.org/dc/elements/1.1/"/>
    <ds:schemaRef ds:uri="http://schemas.openxmlformats.org/package/2006/metadata/core-properties"/>
    <ds:schemaRef ds:uri="0f302c04-584d-4df5-8948-8b6dd1f3c1a5"/>
    <ds:schemaRef ds:uri="http://schemas.microsoft.com/office/2006/metadata/properties"/>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2917</TotalTime>
  <Words>3091</Words>
  <Application>Microsoft Office PowerPoint</Application>
  <PresentationFormat>Widescreen</PresentationFormat>
  <Paragraphs>283</Paragraphs>
  <Slides>43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DengXian</vt:lpstr>
      <vt:lpstr>Arial</vt:lpstr>
      <vt:lpstr>Arial</vt:lpstr>
      <vt:lpstr>Calibri</vt:lpstr>
      <vt:lpstr>Helvetica</vt:lpstr>
      <vt:lpstr>Open Sans</vt:lpstr>
      <vt:lpstr>Summer Font</vt:lpstr>
      <vt:lpstr>Times New Roman</vt:lpstr>
      <vt:lpstr>Office Theme</vt:lpstr>
      <vt:lpstr>Module 1: Introduction to Networking </vt:lpstr>
      <vt:lpstr>Module Objectives</vt:lpstr>
      <vt:lpstr>Network Models</vt:lpstr>
      <vt:lpstr>Peer-to-Peer Network Model (1 of 2)</vt:lpstr>
      <vt:lpstr>Peer-to-Peer Network Model (2 of 2)</vt:lpstr>
      <vt:lpstr>Client-Server Network Model (1 of 3)</vt:lpstr>
      <vt:lpstr>Client-Server Network Model (2 of 3)</vt:lpstr>
      <vt:lpstr>Client-Server Network Model (3 of 3)</vt:lpstr>
      <vt:lpstr>Client-Server Applications (1 of 2)</vt:lpstr>
      <vt:lpstr>Client-Server Applications (2 of 2)</vt:lpstr>
      <vt:lpstr>Network Services and Their Protocols (1 of 2)</vt:lpstr>
      <vt:lpstr>Network Services and Their Protocols (2 of 2)</vt:lpstr>
      <vt:lpstr>Knowledge Check Activity 1-1 </vt:lpstr>
      <vt:lpstr>Knowledge Check Activity 1-1: Answer</vt:lpstr>
      <vt:lpstr>Network Hardware</vt:lpstr>
      <vt:lpstr>LANs and Their Hardware (1 of 4)</vt:lpstr>
      <vt:lpstr>LANs and Their Hardware (2 of 4)</vt:lpstr>
      <vt:lpstr>LANs and Their Hardware (3 of 4)</vt:lpstr>
      <vt:lpstr>LANs and Their Hardware (4 of 4)</vt:lpstr>
      <vt:lpstr>MANs and WANs (1 of 2)</vt:lpstr>
      <vt:lpstr>MANs and WANs (2 of 2)</vt:lpstr>
      <vt:lpstr>The Seven-Layer OSI Model (1 of 2)</vt:lpstr>
      <vt:lpstr>The Seven-Layer OSI Model (2 of 2)</vt:lpstr>
      <vt:lpstr>Layer 7: Application Layer</vt:lpstr>
      <vt:lpstr>Layer 6: Presentation Layer</vt:lpstr>
      <vt:lpstr>Layer 5: Session Layer</vt:lpstr>
      <vt:lpstr>Layer 4: Transport Layer</vt:lpstr>
      <vt:lpstr>Layer 3: Network Layer</vt:lpstr>
      <vt:lpstr>Layer 2: Data Link Layer</vt:lpstr>
      <vt:lpstr>Layer 1: Physical Layer</vt:lpstr>
      <vt:lpstr>Protocol Data Unit or PDU</vt:lpstr>
      <vt:lpstr>Summary of How the Layers Work Together</vt:lpstr>
      <vt:lpstr>Knowledge Check Activity 1-2 </vt:lpstr>
      <vt:lpstr>Knowledge Check Activity 1-2: Answer</vt:lpstr>
      <vt:lpstr>Safety Procedures and Policies</vt:lpstr>
      <vt:lpstr>Emergency Procedures</vt:lpstr>
      <vt:lpstr>Safety Procedures (1 of 4)</vt:lpstr>
      <vt:lpstr>Safety Procedures (2 of 4)</vt:lpstr>
      <vt:lpstr>Safety Procedures (3 of 4)</vt:lpstr>
      <vt:lpstr>Safety Procedures (4 of 4)</vt:lpstr>
      <vt:lpstr>Troubleshooting Network Problems</vt:lpstr>
      <vt:lpstr>Self-Assessment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Smith,Earl</cp:lastModifiedBy>
  <cp:revision>59</cp:revision>
  <dcterms:created xsi:type="dcterms:W3CDTF">2020-07-27T16:46:05Z</dcterms:created>
  <dcterms:modified xsi:type="dcterms:W3CDTF">2022-05-25T21:58:26Z</dcterms:modified>
</cp:coreProperties>
</file>